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75" r:id="rId2"/>
    <p:sldId id="263" r:id="rId3"/>
    <p:sldId id="257" r:id="rId4"/>
    <p:sldId id="262" r:id="rId5"/>
    <p:sldId id="265" r:id="rId6"/>
    <p:sldId id="268" r:id="rId7"/>
    <p:sldId id="267" r:id="rId8"/>
    <p:sldId id="266" r:id="rId9"/>
    <p:sldId id="272" r:id="rId10"/>
    <p:sldId id="269" r:id="rId11"/>
    <p:sldId id="270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8"/>
    <p:restoredTop sz="86357" autoAdjust="0"/>
  </p:normalViewPr>
  <p:slideViewPr>
    <p:cSldViewPr snapToGrid="0" snapToObjects="1" showGuides="1">
      <p:cViewPr>
        <p:scale>
          <a:sx n="82" d="100"/>
          <a:sy n="82" d="100"/>
        </p:scale>
        <p:origin x="-84" y="-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196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7397B-E999-DD46-9C75-B185C7EB6BB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DB0A9-7753-B747-842B-E8A79A32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DB0A9-7753-B747-842B-E8A79A32D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DB0A9-7753-B747-842B-E8A79A32D4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DB0A9-7753-B747-842B-E8A79A32D4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4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74819"/>
            <a:ext cx="10668000" cy="104126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297589"/>
            <a:ext cx="9753600" cy="828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1A0E-1D97-E647-B9CD-B474DD574E9A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AA0F-66BF-6C4E-B666-923DDE794870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C6EE-3A58-2043-9D7B-6F361F60D3E1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1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ndard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634987" y="929770"/>
            <a:ext cx="109358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60751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5CE3-1C41-964C-A331-BAB1B05F857B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4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B0B-A0FF-DB40-B98E-2E590498716C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7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6984-238E-D54D-8729-A8D5ED7D32B1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90CC-3CF4-0C40-81BD-5916CA31E046}" type="datetime1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9F3-BB3D-9443-88ED-43328EA1673E}" type="datetime1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757-EA1A-644B-9905-B63C70342BB6}" type="datetime1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BC7F-776C-344E-8ED4-3C41A53C024B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1EC3-D6C4-7D49-88E2-9A7B56F757A6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EE8F-0893-A645-9B8B-CFAF7AA6A481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8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N_012_POWERPOINT_bot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694"/>
            <a:ext cx="12192000" cy="3326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International Perforating Symposium (IPS) 2016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Mitigating the Problems in Select-Fire Perforating Operations </a:t>
            </a:r>
            <a:endParaRPr lang="en-US" dirty="0"/>
          </a:p>
        </p:txBody>
      </p:sp>
      <p:pic>
        <p:nvPicPr>
          <p:cNvPr id="6" name="Picture 5" descr="Hunting Global bckg v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System Overview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1141443"/>
            <a:ext cx="533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31225"/>
            <a:ext cx="5334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43" y="3288512"/>
            <a:ext cx="6305550" cy="2834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0233" y="1141443"/>
            <a:ext cx="4858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Gun Loading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Insulated shape </a:t>
            </a:r>
            <a:r>
              <a:rPr lang="en-US" sz="2400" dirty="0"/>
              <a:t>c</a:t>
            </a:r>
            <a:r>
              <a:rPr lang="en-US" sz="2400" dirty="0" smtClean="0"/>
              <a:t>harges and charge 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End to end ballistic transfer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1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System Overview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1141443"/>
            <a:ext cx="533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0233" y="1141443"/>
            <a:ext cx="48586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Gun Arming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wires or wire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Pressure bulkhead, detonator, and intelligent electronic switch in one package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Ability to check electronic switch and continuity through gun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45" y="3768939"/>
            <a:ext cx="3467843" cy="2423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352" y="1313281"/>
            <a:ext cx="4334770" cy="24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System Overview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1141443"/>
            <a:ext cx="533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8221" y="1880107"/>
            <a:ext cx="48586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One piece plug shoot and firing head to reduce length and electrical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Uniformed outside diameter quick connection with reduced length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20" y="1515039"/>
            <a:ext cx="4447322" cy="2145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507" y="3795704"/>
            <a:ext cx="4222347" cy="22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088184"/>
            <a:ext cx="10363200" cy="383857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System Overview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1141443"/>
            <a:ext cx="533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7047" y="1100834"/>
            <a:ext cx="4858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Assembly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Screw together system with no wire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Allows more guns to be run with reduced tool string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Guns can be easily downloaded as the job scope changes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16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Conclusion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1141443"/>
            <a:ext cx="533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System mitigates 78% of reported failures and problems in select fire perforating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Provides a RF Safe, API RP 67 compliant, and reliable perforating gun system for the user</a:t>
            </a:r>
          </a:p>
          <a:p>
            <a:pPr>
              <a:buClr>
                <a:srgbClr val="0070C0"/>
              </a:buClr>
            </a:pPr>
            <a:r>
              <a:rPr lang="en-US" sz="2400" dirty="0" smtClean="0"/>
              <a:t> 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Advanced technology in the current market situation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A7A"/>
                </a:solidFill>
              </a:rPr>
              <a:t>AGENDA</a:t>
            </a:r>
            <a:endParaRPr lang="en-US" sz="4000" dirty="0">
              <a:solidFill>
                <a:srgbClr val="002A7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50" y="106031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151383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Reported Failures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Objectives of the System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Safety Benefits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Service Quality Solutions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Operational Benefits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System Overview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Conclusion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Questions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65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2450" y="1060311"/>
            <a:ext cx="5238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CIPS 2014 Poster Session “</a:t>
            </a:r>
            <a:r>
              <a:rPr lang="en-US" dirty="0" smtClean="0">
                <a:solidFill>
                  <a:srgbClr val="002060"/>
                </a:solidFill>
              </a:rPr>
              <a:t>Solutions  </a:t>
            </a:r>
            <a:r>
              <a:rPr lang="en-US" dirty="0">
                <a:solidFill>
                  <a:srgbClr val="002060"/>
                </a:solidFill>
              </a:rPr>
              <a:t>for Consistent Service Quality in Perforating </a:t>
            </a:r>
            <a:r>
              <a:rPr lang="en-US" dirty="0" smtClean="0">
                <a:solidFill>
                  <a:srgbClr val="002060"/>
                </a:solidFill>
              </a:rPr>
              <a:t>Services</a:t>
            </a:r>
            <a:r>
              <a:rPr lang="en-US" dirty="0" smtClean="0"/>
              <a:t>”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15138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839" y="952364"/>
            <a:ext cx="3956112" cy="5274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450" y="2151383"/>
            <a:ext cx="533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18 month period 750+ Reported Select Fire Issues/ problems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38% Pinched or nicked </a:t>
            </a:r>
            <a:r>
              <a:rPr lang="en-US" sz="2000" dirty="0"/>
              <a:t>l</a:t>
            </a:r>
            <a:r>
              <a:rPr lang="en-US" sz="2000" dirty="0" smtClean="0"/>
              <a:t>ead wire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22% Seal failure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18% Lack of operational confirmation (Not being able to check individual guns down hole and or unable to fire upper gun unless lower gun fired with mechanical actuation)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A7A"/>
                </a:solidFill>
              </a:rPr>
              <a:t>Reported Failures</a:t>
            </a:r>
            <a:endParaRPr lang="en-US" sz="4000" dirty="0">
              <a:solidFill>
                <a:srgbClr val="002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Objectives of the System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1646416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Added </a:t>
            </a:r>
            <a:r>
              <a:rPr lang="en-US" sz="2400" dirty="0"/>
              <a:t>level of safety to prevent surface </a:t>
            </a:r>
            <a:r>
              <a:rPr lang="en-US" sz="2400" dirty="0" smtClean="0"/>
              <a:t>detonations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Eliminate </a:t>
            </a:r>
            <a:r>
              <a:rPr lang="en-US" sz="2400" dirty="0"/>
              <a:t>service quality failures in select fire </a:t>
            </a:r>
            <a:r>
              <a:rPr lang="en-US" sz="2400" dirty="0" smtClean="0"/>
              <a:t>perforating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/>
              <a:t>Ease of use for operational </a:t>
            </a:r>
            <a:r>
              <a:rPr lang="en-US" sz="2400" dirty="0" smtClean="0"/>
              <a:t>efficiency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/>
              <a:t>Reduce footprint for extended laterals with increased perf </a:t>
            </a:r>
            <a:r>
              <a:rPr lang="en-US" sz="2400" dirty="0" smtClean="0"/>
              <a:t>clusters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/>
              <a:t>Advanced technology for today’s perforating market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1785945"/>
            <a:ext cx="5648774" cy="25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Safety Benefits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1512982"/>
            <a:ext cx="533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Initiation cartridge uses intelligent, electronic switch technology 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sz="20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Added level of safety 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Electrically unarmed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Protection up to 500V</a:t>
            </a:r>
          </a:p>
          <a:p>
            <a:pPr>
              <a:buClr>
                <a:srgbClr val="0070C0"/>
              </a:buClr>
            </a:pPr>
            <a:r>
              <a:rPr lang="en-US" sz="2000" dirty="0" smtClean="0"/>
              <a:t> 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RF SAFE</a:t>
            </a:r>
          </a:p>
          <a:p>
            <a:pPr>
              <a:buClr>
                <a:srgbClr val="0070C0"/>
              </a:buClr>
            </a:pPr>
            <a:endParaRPr lang="en-US" sz="2000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API RP 67 Compliant</a:t>
            </a:r>
          </a:p>
          <a:p>
            <a:pPr>
              <a:buClr>
                <a:srgbClr val="0070C0"/>
              </a:buClr>
            </a:pPr>
            <a:endParaRPr lang="en-US" sz="2000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Third Party Tested</a:t>
            </a:r>
            <a:endParaRPr lang="en-US" sz="20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752" y="2340039"/>
            <a:ext cx="4947365" cy="27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Safety Benefits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1946667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Shorter </a:t>
            </a:r>
            <a:r>
              <a:rPr lang="en-US" sz="2400" dirty="0"/>
              <a:t>t</a:t>
            </a:r>
            <a:r>
              <a:rPr lang="en-US" sz="2400" dirty="0" smtClean="0"/>
              <a:t>ool string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4-6”  </a:t>
            </a:r>
            <a:r>
              <a:rPr lang="en-US" sz="2400" dirty="0"/>
              <a:t>p</a:t>
            </a:r>
            <a:r>
              <a:rPr lang="en-US" sz="2400" dirty="0" smtClean="0"/>
              <a:t>er </a:t>
            </a:r>
            <a:r>
              <a:rPr lang="en-US" sz="2400" dirty="0"/>
              <a:t>g</a:t>
            </a:r>
            <a:r>
              <a:rPr lang="en-US" sz="2400" dirty="0" smtClean="0"/>
              <a:t>un connection</a:t>
            </a:r>
          </a:p>
          <a:p>
            <a:pPr>
              <a:buClr>
                <a:srgbClr val="0070C0"/>
              </a:buClr>
            </a:pPr>
            <a:r>
              <a:rPr lang="en-US" sz="2400" dirty="0" smtClean="0"/>
              <a:t> 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Lighter tool string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18# lighter per </a:t>
            </a:r>
            <a:r>
              <a:rPr lang="en-US" sz="2400" dirty="0"/>
              <a:t>g</a:t>
            </a:r>
            <a:r>
              <a:rPr lang="en-US" sz="2400" dirty="0" smtClean="0"/>
              <a:t>un connection</a:t>
            </a:r>
          </a:p>
          <a:p>
            <a:pPr>
              <a:buClr>
                <a:srgbClr val="0070C0"/>
              </a:buClr>
            </a:pPr>
            <a:endParaRPr lang="en-US" sz="2400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Reduced pinch points</a:t>
            </a:r>
          </a:p>
          <a:p>
            <a:pPr>
              <a:buClr>
                <a:srgbClr val="0070C0"/>
              </a:buClr>
            </a:pPr>
            <a:endParaRPr lang="en-US" sz="2400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No exposed detonating cord </a:t>
            </a: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1" y="522310"/>
            <a:ext cx="2947062" cy="55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Service Quality Solutions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49" y="1523581"/>
            <a:ext cx="6193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Failure - Pinched or nicked lead wire</a:t>
            </a:r>
          </a:p>
          <a:p>
            <a:pPr>
              <a:buClr>
                <a:srgbClr val="0070C0"/>
              </a:buClr>
            </a:pPr>
            <a:endParaRPr lang="en-US" sz="2400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Solution - Eliminate wires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Failure - Seal Failure</a:t>
            </a:r>
          </a:p>
          <a:p>
            <a:pPr>
              <a:buClr>
                <a:srgbClr val="0070C0"/>
              </a:buClr>
            </a:pPr>
            <a:endParaRPr lang="en-US" sz="2400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Solution - Eliminate ports and tandem subs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sz="2400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Failure- Lack of operational confirmation 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Utilize proven intelligent electronic select-fire system which confirms shot gun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51" y="2442950"/>
            <a:ext cx="3606544" cy="20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Operational Benefits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841" y="1141443"/>
            <a:ext cx="76973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Box by pin gun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Reduces tool string length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Allows for more perf clusters per run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No subs 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No auxiliary hardware to clean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No ports, less seals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Charge tube is the conductor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No wires or wire connections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Insulated unique design shaped charge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Reduced gun loading time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No charge clips or pull over tabs on charge tube</a:t>
            </a: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1592583"/>
            <a:ext cx="5977452" cy="25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i="1" dirty="0">
                <a:solidFill>
                  <a:schemeClr val="bg1"/>
                </a:solidFill>
              </a:rPr>
              <a:t>Mitigating the Problems in Select-Fire Perforating </a:t>
            </a:r>
            <a:r>
              <a:rPr lang="en-US" sz="1000" b="1" i="1" dirty="0" smtClean="0">
                <a:solidFill>
                  <a:schemeClr val="bg1"/>
                </a:solidFill>
              </a:rPr>
              <a:t>Operations</a:t>
            </a:r>
            <a:r>
              <a:rPr lang="en-US" sz="1000" b="1" dirty="0" smtClean="0"/>
              <a:t> </a:t>
            </a:r>
            <a:endParaRPr lang="en-US" sz="1000" dirty="0"/>
          </a:p>
          <a:p>
            <a:r>
              <a:rPr lang="en-US" sz="1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System Overview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1099" y="3896967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Compatible with SDP, GH,BH or Consistent Hole shape charges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Available for Wireline and TCP applications</a:t>
            </a:r>
          </a:p>
          <a:p>
            <a:pPr>
              <a:buClr>
                <a:srgbClr val="0070C0"/>
              </a:buClr>
            </a:pPr>
            <a:endParaRPr lang="en-US" sz="24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16-22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6" y="1464233"/>
            <a:ext cx="5848350" cy="2095500"/>
          </a:xfrm>
          <a:prstGeom prst="rect">
            <a:avLst/>
          </a:prstGeom>
        </p:spPr>
      </p:pic>
      <p:pic>
        <p:nvPicPr>
          <p:cNvPr id="1026" name="Picture 2" descr="C:\Users\adam.dyess\Desktop\H-1\Marketing\Images\tcp g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59237" y="4015989"/>
            <a:ext cx="5646053" cy="13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1678" y="5343098"/>
            <a:ext cx="2606722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TCP Version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67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Theme</Template>
  <TotalTime>357</TotalTime>
  <Words>594</Words>
  <Application>Microsoft Office PowerPoint</Application>
  <PresentationFormat>Custom</PresentationFormat>
  <Paragraphs>161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 Theme</vt:lpstr>
      <vt:lpstr>International Perforating Symposium (IPS)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Mitigating the Problems in Select-Fire Perforating Operations</dc:title>
  <dc:creator>Josh Howk</dc:creator>
  <cp:lastModifiedBy>Heath.Bentley</cp:lastModifiedBy>
  <cp:revision>32</cp:revision>
  <dcterms:created xsi:type="dcterms:W3CDTF">2016-04-27T22:28:50Z</dcterms:created>
  <dcterms:modified xsi:type="dcterms:W3CDTF">2016-05-13T13:59:39Z</dcterms:modified>
</cp:coreProperties>
</file>