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24"/>
  </p:notesMasterIdLst>
  <p:sldIdLst>
    <p:sldId id="291" r:id="rId2"/>
    <p:sldId id="257" r:id="rId3"/>
    <p:sldId id="269" r:id="rId4"/>
    <p:sldId id="276" r:id="rId5"/>
    <p:sldId id="290" r:id="rId6"/>
    <p:sldId id="274" r:id="rId7"/>
    <p:sldId id="273" r:id="rId8"/>
    <p:sldId id="272" r:id="rId9"/>
    <p:sldId id="271" r:id="rId10"/>
    <p:sldId id="270" r:id="rId11"/>
    <p:sldId id="277" r:id="rId12"/>
    <p:sldId id="278" r:id="rId13"/>
    <p:sldId id="287" r:id="rId14"/>
    <p:sldId id="286" r:id="rId15"/>
    <p:sldId id="285" r:id="rId16"/>
    <p:sldId id="289" r:id="rId17"/>
    <p:sldId id="288" r:id="rId18"/>
    <p:sldId id="284" r:id="rId19"/>
    <p:sldId id="283" r:id="rId20"/>
    <p:sldId id="282" r:id="rId21"/>
    <p:sldId id="281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86390"/>
  </p:normalViewPr>
  <p:slideViewPr>
    <p:cSldViewPr snapToGrid="0" snapToObjects="1" showGuides="1">
      <p:cViewPr>
        <p:scale>
          <a:sx n="82" d="100"/>
          <a:sy n="82" d="100"/>
        </p:scale>
        <p:origin x="-102" y="-7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4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Estimated Industry Market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'Sales (2)'!$M$10</c:f>
              <c:strCache>
                <c:ptCount val="1"/>
                <c:pt idx="0">
                  <c:v>CH Market</c:v>
                </c:pt>
              </c:strCache>
            </c:strRef>
          </c:tx>
          <c:spPr>
            <a:ln w="762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'Sales (2)'!$N$5:$P$5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'Sales (2)'!$N$10:$P$10</c:f>
              <c:numCache>
                <c:formatCode>0.0</c:formatCode>
                <c:ptCount val="3"/>
                <c:pt idx="0" formatCode="General">
                  <c:v>1</c:v>
                </c:pt>
                <c:pt idx="1">
                  <c:v>8.5189873417721511</c:v>
                </c:pt>
                <c:pt idx="2">
                  <c:v>10.59915611814346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101824"/>
        <c:axId val="239103360"/>
      </c:lineChart>
      <c:lineChart>
        <c:grouping val="standard"/>
        <c:varyColors val="0"/>
        <c:ser>
          <c:idx val="1"/>
          <c:order val="1"/>
          <c:tx>
            <c:v>Charge Market</c:v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'Sales (2)'!$N$5:$P$5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'Sales (2)'!$N$11:$P$11</c:f>
              <c:numCache>
                <c:formatCode>0.0</c:formatCode>
                <c:ptCount val="3"/>
                <c:pt idx="0" formatCode="General">
                  <c:v>1</c:v>
                </c:pt>
                <c:pt idx="1">
                  <c:v>0.79948727933541019</c:v>
                </c:pt>
                <c:pt idx="2">
                  <c:v>0.50242298373139493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'Sales (2)'!$M$12</c:f>
              <c:strCache>
                <c:ptCount val="1"/>
                <c:pt idx="0">
                  <c:v>Oil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'Sales (2)'!$N$12:$P$12</c:f>
              <c:numCache>
                <c:formatCode>0.0</c:formatCode>
                <c:ptCount val="3"/>
                <c:pt idx="0" formatCode="General">
                  <c:v>1</c:v>
                </c:pt>
                <c:pt idx="1">
                  <c:v>0.48597475455820477</c:v>
                </c:pt>
                <c:pt idx="2">
                  <c:v>0.33710679222600681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119744"/>
        <c:axId val="239117824"/>
      </c:lineChart>
      <c:catAx>
        <c:axId val="23910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9103360"/>
        <c:crosses val="autoZero"/>
        <c:auto val="1"/>
        <c:lblAlgn val="ctr"/>
        <c:lblOffset val="100"/>
        <c:noMultiLvlLbl val="0"/>
      </c:catAx>
      <c:valAx>
        <c:axId val="239103360"/>
        <c:scaling>
          <c:orientation val="minMax"/>
          <c:max val="1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CH Usage </a:t>
                </a:r>
                <a:r>
                  <a:rPr lang="en-US" sz="1800" dirty="0" smtClean="0"/>
                  <a:t>Growth Factor</a:t>
                </a:r>
                <a:endParaRPr lang="en-US" sz="1800" dirty="0"/>
              </a:p>
            </c:rich>
          </c:tx>
          <c:layout/>
          <c:overlay val="0"/>
        </c:title>
        <c:numFmt formatCode="#\ ?/?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39101824"/>
        <c:crosses val="autoZero"/>
        <c:crossBetween val="between"/>
        <c:majorUnit val="5"/>
      </c:valAx>
      <c:valAx>
        <c:axId val="239117824"/>
        <c:scaling>
          <c:orientation val="minMax"/>
          <c:max val="1.100000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Charge</a:t>
                </a:r>
                <a:r>
                  <a:rPr lang="en-US" sz="1800" baseline="0" dirty="0"/>
                  <a:t> and Oil Market </a:t>
                </a:r>
                <a:r>
                  <a:rPr lang="en-US" sz="1800" baseline="0" dirty="0" smtClean="0"/>
                  <a:t>Reduction Factor</a:t>
                </a:r>
                <a:endParaRPr lang="en-US" sz="1800" dirty="0"/>
              </a:p>
            </c:rich>
          </c:tx>
          <c:layout/>
          <c:overlay val="0"/>
        </c:title>
        <c:numFmt formatCode="#\ ?/?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39119744"/>
        <c:crosses val="max"/>
        <c:crossBetween val="between"/>
        <c:majorUnit val="0.5"/>
      </c:valAx>
      <c:catAx>
        <c:axId val="239119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11782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0278675949248903"/>
          <c:y val="0.69643252807637279"/>
          <c:w val="0.16968576638458957"/>
          <c:h val="0.19096638961796442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 sz="14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Company A</c:v>
                </c:pt>
              </c:strCache>
            </c:strRef>
          </c:tx>
          <c:invertIfNegative val="0"/>
          <c:cat>
            <c:numRef>
              <c:f>Sheet1!$C$1:$G$1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Sheet1!$C$2:$G$2</c:f>
              <c:numCache>
                <c:formatCode>General</c:formatCode>
                <c:ptCount val="5"/>
                <c:pt idx="2">
                  <c:v>1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Company B</c:v>
                </c:pt>
              </c:strCache>
            </c:strRef>
          </c:tx>
          <c:invertIfNegative val="0"/>
          <c:cat>
            <c:numRef>
              <c:f>Sheet1!$C$1:$G$1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Sheet1!$C$3:$G$3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Company C</c:v>
                </c:pt>
              </c:strCache>
            </c:strRef>
          </c:tx>
          <c:invertIfNegative val="0"/>
          <c:cat>
            <c:numRef>
              <c:f>Sheet1!$C$1:$G$1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Sheet1!$C$4:$G$4</c:f>
              <c:numCache>
                <c:formatCode>General</c:formatCode>
                <c:ptCount val="5"/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3889536"/>
        <c:axId val="273907712"/>
      </c:barChart>
      <c:lineChart>
        <c:grouping val="standard"/>
        <c:varyColors val="0"/>
        <c:ser>
          <c:idx val="3"/>
          <c:order val="3"/>
          <c:spPr>
            <a:ln w="57150">
              <a:solidFill>
                <a:srgbClr val="00B050"/>
              </a:solidFill>
              <a:tailEnd type="triangle"/>
            </a:ln>
          </c:spPr>
          <c:marker>
            <c:symbol val="none"/>
          </c:marker>
          <c:dPt>
            <c:idx val="1"/>
            <c:bubble3D val="0"/>
            <c:spPr>
              <a:ln w="57150">
                <a:solidFill>
                  <a:srgbClr val="00B050"/>
                </a:solidFill>
                <a:tailEnd type="none"/>
              </a:ln>
            </c:spPr>
          </c:dPt>
          <c:dPt>
            <c:idx val="2"/>
            <c:bubble3D val="0"/>
            <c:spPr>
              <a:ln w="57150">
                <a:solidFill>
                  <a:srgbClr val="00B050"/>
                </a:solidFill>
                <a:tailEnd type="none"/>
              </a:ln>
            </c:spPr>
          </c:dPt>
          <c:dPt>
            <c:idx val="3"/>
            <c:bubble3D val="0"/>
            <c:spPr>
              <a:ln w="57150">
                <a:solidFill>
                  <a:srgbClr val="00B050"/>
                </a:solidFill>
                <a:tailEnd type="none"/>
              </a:ln>
            </c:spPr>
          </c:dPt>
          <c:val>
            <c:numRef>
              <c:f>Sheet1!$C$5:$G$5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889536"/>
        <c:axId val="273907712"/>
      </c:lineChart>
      <c:catAx>
        <c:axId val="27388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3907712"/>
        <c:crosses val="autoZero"/>
        <c:auto val="1"/>
        <c:lblAlgn val="ctr"/>
        <c:lblOffset val="100"/>
        <c:noMultiLvlLbl val="0"/>
      </c:catAx>
      <c:valAx>
        <c:axId val="273907712"/>
        <c:scaling>
          <c:orientation val="minMax"/>
          <c:max val="1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Available Systems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3889536"/>
        <c:crosses val="autoZero"/>
        <c:crossBetween val="between"/>
        <c:majorUnit val="5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2010751523032107"/>
          <c:y val="0.17429101850073619"/>
          <c:w val="0.16728996604782201"/>
          <c:h val="0.33847801037065489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 sz="18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E9F71-8C51-43BD-A640-C27A6118EBB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DC45BB75-4F5D-4648-BD11-1D0AFFDD2EB4}">
      <dgm:prSet phldrT="[Text]"/>
      <dgm:spPr/>
      <dgm:t>
        <a:bodyPr/>
        <a:lstStyle/>
        <a:p>
          <a:r>
            <a:rPr lang="en-US" dirty="0" smtClean="0"/>
            <a:t>Planned Hole Size &amp; Flow Area</a:t>
          </a:r>
          <a:endParaRPr lang="en-US" dirty="0"/>
        </a:p>
      </dgm:t>
    </dgm:pt>
    <dgm:pt modelId="{959F6B0A-0102-4D9A-A7A9-DDE2BF9C0084}" type="parTrans" cxnId="{92F48A5C-4CDF-4302-9CE2-EBF0CEA65F5D}">
      <dgm:prSet/>
      <dgm:spPr/>
      <dgm:t>
        <a:bodyPr/>
        <a:lstStyle/>
        <a:p>
          <a:endParaRPr lang="en-US"/>
        </a:p>
      </dgm:t>
    </dgm:pt>
    <dgm:pt modelId="{D6D8C15D-26C4-4637-9E83-D638CEB44BFF}" type="sibTrans" cxnId="{92F48A5C-4CDF-4302-9CE2-EBF0CEA65F5D}">
      <dgm:prSet/>
      <dgm:spPr/>
      <dgm:t>
        <a:bodyPr/>
        <a:lstStyle/>
        <a:p>
          <a:endParaRPr lang="en-US"/>
        </a:p>
      </dgm:t>
    </dgm:pt>
    <dgm:pt modelId="{3812F085-37AB-42F7-98C8-1C0A88E99359}">
      <dgm:prSet phldrT="[Text]"/>
      <dgm:spPr/>
      <dgm:t>
        <a:bodyPr/>
        <a:lstStyle/>
        <a:p>
          <a:r>
            <a:rPr lang="en-US" dirty="0" smtClean="0"/>
            <a:t>Actual Hole Size &amp; Flow Area</a:t>
          </a:r>
          <a:endParaRPr lang="en-US" dirty="0"/>
        </a:p>
      </dgm:t>
    </dgm:pt>
    <dgm:pt modelId="{91B70524-3C3A-464D-B935-2996486AA967}" type="parTrans" cxnId="{F3B2A594-F9D6-4522-BDE6-04C07379B0E6}">
      <dgm:prSet/>
      <dgm:spPr/>
      <dgm:t>
        <a:bodyPr/>
        <a:lstStyle/>
        <a:p>
          <a:endParaRPr lang="en-US"/>
        </a:p>
      </dgm:t>
    </dgm:pt>
    <dgm:pt modelId="{F844C1C5-2A17-4F5B-9328-48BD21504D29}" type="sibTrans" cxnId="{F3B2A594-F9D6-4522-BDE6-04C07379B0E6}">
      <dgm:prSet/>
      <dgm:spPr/>
      <dgm:t>
        <a:bodyPr/>
        <a:lstStyle/>
        <a:p>
          <a:endParaRPr lang="en-US"/>
        </a:p>
      </dgm:t>
    </dgm:pt>
    <dgm:pt modelId="{E32A701C-A426-4396-A2FF-D99BDEBB9A44}">
      <dgm:prSet phldrT="[Text]"/>
      <dgm:spPr/>
      <dgm:t>
        <a:bodyPr/>
        <a:lstStyle/>
        <a:p>
          <a:r>
            <a:rPr lang="en-US" dirty="0" smtClean="0"/>
            <a:t>Well Stimulation Plan</a:t>
          </a:r>
          <a:endParaRPr lang="en-US" dirty="0"/>
        </a:p>
      </dgm:t>
    </dgm:pt>
    <dgm:pt modelId="{B98F85CD-E922-4728-88E8-5FB7DC802AAC}" type="parTrans" cxnId="{0A4149D1-8EBE-4667-A3AE-711B2F59500C}">
      <dgm:prSet/>
      <dgm:spPr/>
      <dgm:t>
        <a:bodyPr/>
        <a:lstStyle/>
        <a:p>
          <a:endParaRPr lang="en-US"/>
        </a:p>
      </dgm:t>
    </dgm:pt>
    <dgm:pt modelId="{F7ECC132-2E25-499B-B325-AE39E8382369}" type="sibTrans" cxnId="{0A4149D1-8EBE-4667-A3AE-711B2F59500C}">
      <dgm:prSet/>
      <dgm:spPr/>
      <dgm:t>
        <a:bodyPr/>
        <a:lstStyle/>
        <a:p>
          <a:endParaRPr lang="en-US"/>
        </a:p>
      </dgm:t>
    </dgm:pt>
    <dgm:pt modelId="{592EBDC5-EE05-4BF0-BB84-D9911D09B48C}" type="pres">
      <dgm:prSet presAssocID="{571E9F71-8C51-43BD-A640-C27A6118EBB5}" presName="linearFlow" presStyleCnt="0">
        <dgm:presLayoutVars>
          <dgm:dir/>
          <dgm:resizeHandles val="exact"/>
        </dgm:presLayoutVars>
      </dgm:prSet>
      <dgm:spPr/>
    </dgm:pt>
    <dgm:pt modelId="{C5C6D492-B75D-4632-B1FA-A6542A67FFCC}" type="pres">
      <dgm:prSet presAssocID="{DC45BB75-4F5D-4648-BD11-1D0AFFDD2E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B897C-3DCF-4917-8DA4-33C382FEB29C}" type="pres">
      <dgm:prSet presAssocID="{D6D8C15D-26C4-4637-9E83-D638CEB44BFF}" presName="spacerL" presStyleCnt="0"/>
      <dgm:spPr/>
    </dgm:pt>
    <dgm:pt modelId="{85016BCD-9F68-4059-9805-E425A584D352}" type="pres">
      <dgm:prSet presAssocID="{D6D8C15D-26C4-4637-9E83-D638CEB44BFF}" presName="sibTrans" presStyleLbl="sibTrans2D1" presStyleIdx="0" presStyleCnt="2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ABB9C049-EDEA-469C-BE9A-265B8A17273F}" type="pres">
      <dgm:prSet presAssocID="{D6D8C15D-26C4-4637-9E83-D638CEB44BFF}" presName="spacerR" presStyleCnt="0"/>
      <dgm:spPr/>
    </dgm:pt>
    <dgm:pt modelId="{D755BEAF-7BDF-4C4C-9F21-0C8E9012B3C7}" type="pres">
      <dgm:prSet presAssocID="{E32A701C-A426-4396-A2FF-D99BDEBB9A4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8E50A-A343-41EA-9934-D27496480FCD}" type="pres">
      <dgm:prSet presAssocID="{F7ECC132-2E25-499B-B325-AE39E8382369}" presName="spacerL" presStyleCnt="0"/>
      <dgm:spPr/>
    </dgm:pt>
    <dgm:pt modelId="{EEF0CCFF-C29C-447D-BEB5-64ADECA758B0}" type="pres">
      <dgm:prSet presAssocID="{F7ECC132-2E25-499B-B325-AE39E8382369}" presName="sibTrans" presStyleLbl="sibTrans2D1" presStyleIdx="1" presStyleCnt="2"/>
      <dgm:spPr>
        <a:prstGeom prst="stripedRightArrow">
          <a:avLst/>
        </a:prstGeom>
      </dgm:spPr>
      <dgm:t>
        <a:bodyPr/>
        <a:lstStyle/>
        <a:p>
          <a:endParaRPr lang="en-US"/>
        </a:p>
      </dgm:t>
    </dgm:pt>
    <dgm:pt modelId="{AFEC74F5-FFC7-4CAE-A900-EDDF93D69442}" type="pres">
      <dgm:prSet presAssocID="{F7ECC132-2E25-499B-B325-AE39E8382369}" presName="spacerR" presStyleCnt="0"/>
      <dgm:spPr/>
    </dgm:pt>
    <dgm:pt modelId="{643392A1-6E0D-4F22-8893-58744D6ECA92}" type="pres">
      <dgm:prSet presAssocID="{3812F085-37AB-42F7-98C8-1C0A88E993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2A594-F9D6-4522-BDE6-04C07379B0E6}" srcId="{571E9F71-8C51-43BD-A640-C27A6118EBB5}" destId="{3812F085-37AB-42F7-98C8-1C0A88E99359}" srcOrd="2" destOrd="0" parTransId="{91B70524-3C3A-464D-B935-2996486AA967}" sibTransId="{F844C1C5-2A17-4F5B-9328-48BD21504D29}"/>
    <dgm:cxn modelId="{92F48A5C-4CDF-4302-9CE2-EBF0CEA65F5D}" srcId="{571E9F71-8C51-43BD-A640-C27A6118EBB5}" destId="{DC45BB75-4F5D-4648-BD11-1D0AFFDD2EB4}" srcOrd="0" destOrd="0" parTransId="{959F6B0A-0102-4D9A-A7A9-DDE2BF9C0084}" sibTransId="{D6D8C15D-26C4-4637-9E83-D638CEB44BFF}"/>
    <dgm:cxn modelId="{CE2CC6CA-00CD-414A-9BCF-4C6DCD3D646B}" type="presOf" srcId="{E32A701C-A426-4396-A2FF-D99BDEBB9A44}" destId="{D755BEAF-7BDF-4C4C-9F21-0C8E9012B3C7}" srcOrd="0" destOrd="0" presId="urn:microsoft.com/office/officeart/2005/8/layout/equation1"/>
    <dgm:cxn modelId="{1CD56897-5B4E-4672-A2B4-780E43848127}" type="presOf" srcId="{571E9F71-8C51-43BD-A640-C27A6118EBB5}" destId="{592EBDC5-EE05-4BF0-BB84-D9911D09B48C}" srcOrd="0" destOrd="0" presId="urn:microsoft.com/office/officeart/2005/8/layout/equation1"/>
    <dgm:cxn modelId="{8A7DEF9E-3CE1-4B35-A87A-B5DD6AE1CCAD}" type="presOf" srcId="{F7ECC132-2E25-499B-B325-AE39E8382369}" destId="{EEF0CCFF-C29C-447D-BEB5-64ADECA758B0}" srcOrd="0" destOrd="0" presId="urn:microsoft.com/office/officeart/2005/8/layout/equation1"/>
    <dgm:cxn modelId="{0A4149D1-8EBE-4667-A3AE-711B2F59500C}" srcId="{571E9F71-8C51-43BD-A640-C27A6118EBB5}" destId="{E32A701C-A426-4396-A2FF-D99BDEBB9A44}" srcOrd="1" destOrd="0" parTransId="{B98F85CD-E922-4728-88E8-5FB7DC802AAC}" sibTransId="{F7ECC132-2E25-499B-B325-AE39E8382369}"/>
    <dgm:cxn modelId="{D6D24C98-E9FD-4C4F-A5A2-D48C0FC18BC1}" type="presOf" srcId="{3812F085-37AB-42F7-98C8-1C0A88E99359}" destId="{643392A1-6E0D-4F22-8893-58744D6ECA92}" srcOrd="0" destOrd="0" presId="urn:microsoft.com/office/officeart/2005/8/layout/equation1"/>
    <dgm:cxn modelId="{C9917D6B-53CE-455A-AC27-138C4D161DDF}" type="presOf" srcId="{DC45BB75-4F5D-4648-BD11-1D0AFFDD2EB4}" destId="{C5C6D492-B75D-4632-B1FA-A6542A67FFCC}" srcOrd="0" destOrd="0" presId="urn:microsoft.com/office/officeart/2005/8/layout/equation1"/>
    <dgm:cxn modelId="{DAFDA167-853B-46B8-B80F-D0E66B1B6FFB}" type="presOf" srcId="{D6D8C15D-26C4-4637-9E83-D638CEB44BFF}" destId="{85016BCD-9F68-4059-9805-E425A584D352}" srcOrd="0" destOrd="0" presId="urn:microsoft.com/office/officeart/2005/8/layout/equation1"/>
    <dgm:cxn modelId="{570F3B6D-7E03-492F-AD63-847054DF103E}" type="presParOf" srcId="{592EBDC5-EE05-4BF0-BB84-D9911D09B48C}" destId="{C5C6D492-B75D-4632-B1FA-A6542A67FFCC}" srcOrd="0" destOrd="0" presId="urn:microsoft.com/office/officeart/2005/8/layout/equation1"/>
    <dgm:cxn modelId="{5F8F5295-37FE-491C-BE65-40D07F89D9DC}" type="presParOf" srcId="{592EBDC5-EE05-4BF0-BB84-D9911D09B48C}" destId="{844B897C-3DCF-4917-8DA4-33C382FEB29C}" srcOrd="1" destOrd="0" presId="urn:microsoft.com/office/officeart/2005/8/layout/equation1"/>
    <dgm:cxn modelId="{474E25AD-68C2-48E3-A13F-0948E6FA1713}" type="presParOf" srcId="{592EBDC5-EE05-4BF0-BB84-D9911D09B48C}" destId="{85016BCD-9F68-4059-9805-E425A584D352}" srcOrd="2" destOrd="0" presId="urn:microsoft.com/office/officeart/2005/8/layout/equation1"/>
    <dgm:cxn modelId="{3B025647-6DE3-45F2-BF40-8BD6E76CBB34}" type="presParOf" srcId="{592EBDC5-EE05-4BF0-BB84-D9911D09B48C}" destId="{ABB9C049-EDEA-469C-BE9A-265B8A17273F}" srcOrd="3" destOrd="0" presId="urn:microsoft.com/office/officeart/2005/8/layout/equation1"/>
    <dgm:cxn modelId="{09CCCC46-BBF5-444A-A89B-470E6516DEEC}" type="presParOf" srcId="{592EBDC5-EE05-4BF0-BB84-D9911D09B48C}" destId="{D755BEAF-7BDF-4C4C-9F21-0C8E9012B3C7}" srcOrd="4" destOrd="0" presId="urn:microsoft.com/office/officeart/2005/8/layout/equation1"/>
    <dgm:cxn modelId="{556A5959-3D15-466F-BC4D-51CD3C18245C}" type="presParOf" srcId="{592EBDC5-EE05-4BF0-BB84-D9911D09B48C}" destId="{AA08E50A-A343-41EA-9934-D27496480FCD}" srcOrd="5" destOrd="0" presId="urn:microsoft.com/office/officeart/2005/8/layout/equation1"/>
    <dgm:cxn modelId="{F590BA79-4700-4CB4-9F6C-3EEA7C7AF3F0}" type="presParOf" srcId="{592EBDC5-EE05-4BF0-BB84-D9911D09B48C}" destId="{EEF0CCFF-C29C-447D-BEB5-64ADECA758B0}" srcOrd="6" destOrd="0" presId="urn:microsoft.com/office/officeart/2005/8/layout/equation1"/>
    <dgm:cxn modelId="{A08BF3A0-C9D2-4040-BFDF-87DDAEB31F90}" type="presParOf" srcId="{592EBDC5-EE05-4BF0-BB84-D9911D09B48C}" destId="{AFEC74F5-FFC7-4CAE-A900-EDDF93D69442}" srcOrd="7" destOrd="0" presId="urn:microsoft.com/office/officeart/2005/8/layout/equation1"/>
    <dgm:cxn modelId="{8A9F55A4-63D0-4F38-A6A1-02DB191C8993}" type="presParOf" srcId="{592EBDC5-EE05-4BF0-BB84-D9911D09B48C}" destId="{643392A1-6E0D-4F22-8893-58744D6ECA9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6D492-B75D-4632-B1FA-A6542A67FFCC}">
      <dsp:nvSpPr>
        <dsp:cNvPr id="0" name=""/>
        <dsp:cNvSpPr/>
      </dsp:nvSpPr>
      <dsp:spPr>
        <a:xfrm>
          <a:off x="1932" y="332705"/>
          <a:ext cx="2561905" cy="2561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Planned Hole Size &amp; Flow Area</a:t>
          </a:r>
          <a:endParaRPr lang="en-US" sz="2900" kern="1200" dirty="0"/>
        </a:p>
      </dsp:txBody>
      <dsp:txXfrm>
        <a:off x="377114" y="707887"/>
        <a:ext cx="1811541" cy="1811541"/>
      </dsp:txXfrm>
    </dsp:sp>
    <dsp:sp modelId="{85016BCD-9F68-4059-9805-E425A584D352}">
      <dsp:nvSpPr>
        <dsp:cNvPr id="0" name=""/>
        <dsp:cNvSpPr/>
      </dsp:nvSpPr>
      <dsp:spPr>
        <a:xfrm>
          <a:off x="2771865" y="870705"/>
          <a:ext cx="1485905" cy="148590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968822" y="1176801"/>
        <a:ext cx="1091991" cy="873713"/>
      </dsp:txXfrm>
    </dsp:sp>
    <dsp:sp modelId="{D755BEAF-7BDF-4C4C-9F21-0C8E9012B3C7}">
      <dsp:nvSpPr>
        <dsp:cNvPr id="0" name=""/>
        <dsp:cNvSpPr/>
      </dsp:nvSpPr>
      <dsp:spPr>
        <a:xfrm>
          <a:off x="4465797" y="332705"/>
          <a:ext cx="2561905" cy="2561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Well Stimulation Plan</a:t>
          </a:r>
          <a:endParaRPr lang="en-US" sz="2900" kern="1200" dirty="0"/>
        </a:p>
      </dsp:txBody>
      <dsp:txXfrm>
        <a:off x="4840979" y="707887"/>
        <a:ext cx="1811541" cy="1811541"/>
      </dsp:txXfrm>
    </dsp:sp>
    <dsp:sp modelId="{EEF0CCFF-C29C-447D-BEB5-64ADECA758B0}">
      <dsp:nvSpPr>
        <dsp:cNvPr id="0" name=""/>
        <dsp:cNvSpPr/>
      </dsp:nvSpPr>
      <dsp:spPr>
        <a:xfrm>
          <a:off x="7235729" y="870705"/>
          <a:ext cx="1485905" cy="1485905"/>
        </a:xfrm>
        <a:prstGeom prst="striped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467902" y="1242181"/>
        <a:ext cx="882256" cy="742953"/>
      </dsp:txXfrm>
    </dsp:sp>
    <dsp:sp modelId="{643392A1-6E0D-4F22-8893-58744D6ECA92}">
      <dsp:nvSpPr>
        <dsp:cNvPr id="0" name=""/>
        <dsp:cNvSpPr/>
      </dsp:nvSpPr>
      <dsp:spPr>
        <a:xfrm>
          <a:off x="8929661" y="332705"/>
          <a:ext cx="2561905" cy="2561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Actual Hole Size &amp; Flow Area</a:t>
          </a:r>
          <a:endParaRPr lang="en-US" sz="2900" kern="1200" dirty="0"/>
        </a:p>
      </dsp:txBody>
      <dsp:txXfrm>
        <a:off x="9304843" y="707887"/>
        <a:ext cx="1811541" cy="1811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7397B-E999-DD46-9C75-B185C7EB6BB1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DB0A9-7753-B747-842B-E8A79A32D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9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DB0A9-7753-B747-842B-E8A79A32D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4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74819"/>
            <a:ext cx="10668000" cy="1041269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297589"/>
            <a:ext cx="9753600" cy="828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1A0E-1D97-E647-B9CD-B474DD574E9A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9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AA0F-66BF-6C4E-B666-923DDE794870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7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C6EE-3A58-2043-9D7B-6F361F60D3E1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1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ndard-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634987" y="929770"/>
            <a:ext cx="109358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60751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5CE3-1C41-964C-A331-BAB1B05F857B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4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B0B-A0FF-DB40-B98E-2E590498716C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7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6984-238E-D54D-8729-A8D5ED7D32B1}" type="datetime1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90CC-3CF4-0C40-81BD-5916CA31E046}" type="datetime1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19F3-BB3D-9443-88ED-43328EA1673E}" type="datetime1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8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8757-EA1A-644B-9905-B63C70342BB6}" type="datetime1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BC7F-776C-344E-8ED4-3C41A53C024B}" type="datetime1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1EC3-D6C4-7D49-88E2-9A7B56F757A6}" type="datetime1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2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EE8F-0893-A645-9B8B-CFAF7AA6A481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8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N_012_POWERPOINT_bott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1694"/>
            <a:ext cx="12192000" cy="3326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International Perforating Symposium (IPS) 2016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Advancing Consistent Hole Charge Technology to Improve Well</a:t>
            </a:r>
            <a:endParaRPr lang="en-US" dirty="0"/>
          </a:p>
        </p:txBody>
      </p:sp>
      <p:pic>
        <p:nvPicPr>
          <p:cNvPr id="6" name="Picture 5" descr="Hunting Global bckg v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11464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Why Growth in Consistent Hole Technology?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1836097"/>
            <a:ext cx="107873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…operator </a:t>
            </a:r>
            <a:r>
              <a:rPr lang="en-US" sz="2000" b="1" i="1" dirty="0" smtClean="0"/>
              <a:t>Increased </a:t>
            </a:r>
            <a:r>
              <a:rPr lang="en-US" sz="2000" b="1" i="1" dirty="0" err="1"/>
              <a:t>I</a:t>
            </a:r>
            <a:r>
              <a:rPr lang="en-US" sz="2000" b="1" i="1" dirty="0" err="1" smtClean="0"/>
              <a:t>njectivity</a:t>
            </a:r>
            <a:r>
              <a:rPr lang="en-US" sz="2000" b="1" i="1" dirty="0" smtClean="0"/>
              <a:t> </a:t>
            </a:r>
            <a:r>
              <a:rPr lang="en-US" sz="2000" dirty="0" smtClean="0"/>
              <a:t>by 20%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…evaluated 15 </a:t>
            </a:r>
            <a:r>
              <a:rPr lang="en-US" sz="2000" dirty="0" err="1" smtClean="0"/>
              <a:t>frac</a:t>
            </a:r>
            <a:r>
              <a:rPr lang="en-US" sz="2000" dirty="0" smtClean="0"/>
              <a:t> stages to show </a:t>
            </a:r>
            <a:r>
              <a:rPr lang="en-US" sz="2000" b="1" i="1" dirty="0"/>
              <a:t>L</a:t>
            </a:r>
            <a:r>
              <a:rPr lang="en-US" sz="2000" b="1" i="1" dirty="0" smtClean="0"/>
              <a:t>ower Treating Pressures</a:t>
            </a:r>
            <a:r>
              <a:rPr lang="en-US" sz="2000" dirty="0" smtClean="0"/>
              <a:t> at the same pump rate or 8-10% higher pump rate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…two well studies show 10% </a:t>
            </a:r>
            <a:r>
              <a:rPr lang="en-US" sz="2000" b="1" i="1" dirty="0" smtClean="0"/>
              <a:t>Reduction in Breakdown Pressure</a:t>
            </a:r>
            <a:r>
              <a:rPr lang="en-US" sz="2000" dirty="0" smtClean="0"/>
              <a:t>, 2% </a:t>
            </a:r>
            <a:r>
              <a:rPr lang="en-US" sz="2000" b="1" i="1" dirty="0"/>
              <a:t>R</a:t>
            </a:r>
            <a:r>
              <a:rPr lang="en-US" sz="2000" b="1" i="1" dirty="0" smtClean="0"/>
              <a:t>eduction in Treating Pressure</a:t>
            </a:r>
            <a:r>
              <a:rPr lang="en-US" sz="2000" dirty="0" smtClean="0"/>
              <a:t>, and 3% </a:t>
            </a:r>
            <a:r>
              <a:rPr lang="en-US" sz="2000" b="1" i="1" dirty="0"/>
              <a:t>I</a:t>
            </a:r>
            <a:r>
              <a:rPr lang="en-US" sz="2000" b="1" i="1" dirty="0" smtClean="0"/>
              <a:t>ncrease in Proppant Placement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…</a:t>
            </a:r>
            <a:r>
              <a:rPr lang="en-US" sz="2000" b="1" dirty="0"/>
              <a:t>R</a:t>
            </a:r>
            <a:r>
              <a:rPr lang="en-US" sz="2000" b="1" dirty="0" smtClean="0"/>
              <a:t>educed Injection Pressure </a:t>
            </a:r>
            <a:r>
              <a:rPr lang="en-US" sz="2000" dirty="0" smtClean="0"/>
              <a:t>by 15%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…achieved and maintained </a:t>
            </a:r>
            <a:r>
              <a:rPr lang="en-US" sz="2000" b="1" dirty="0"/>
              <a:t>F</a:t>
            </a:r>
            <a:r>
              <a:rPr lang="en-US" sz="2000" b="1" dirty="0" smtClean="0"/>
              <a:t>aster Pump Rate </a:t>
            </a:r>
            <a:r>
              <a:rPr lang="en-US" sz="2000" dirty="0" smtClean="0"/>
              <a:t>with </a:t>
            </a:r>
            <a:r>
              <a:rPr lang="en-US" sz="2000" b="1" i="1" dirty="0"/>
              <a:t>R</a:t>
            </a:r>
            <a:r>
              <a:rPr lang="en-US" sz="2000" b="1" i="1" dirty="0" smtClean="0"/>
              <a:t>educed Stimulation Pump Pressure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…</a:t>
            </a:r>
            <a:r>
              <a:rPr lang="en-US" sz="2000" b="1" i="1" dirty="0"/>
              <a:t>M</a:t>
            </a:r>
            <a:r>
              <a:rPr lang="en-US" sz="2000" b="1" i="1" dirty="0" smtClean="0"/>
              <a:t>ore Consistent Treating Rate </a:t>
            </a:r>
            <a:r>
              <a:rPr lang="en-US" sz="2000" dirty="0" smtClean="0"/>
              <a:t>with </a:t>
            </a:r>
            <a:r>
              <a:rPr lang="en-US" sz="2000" b="1" i="1" dirty="0"/>
              <a:t>I</a:t>
            </a:r>
            <a:r>
              <a:rPr lang="en-US" sz="2000" b="1" i="1" dirty="0" smtClean="0"/>
              <a:t>ncreased Sand Concentration </a:t>
            </a:r>
            <a:r>
              <a:rPr lang="en-US" sz="2000" dirty="0" smtClean="0"/>
              <a:t>at</a:t>
            </a:r>
            <a:r>
              <a:rPr lang="en-US" sz="2000" b="1" i="1" dirty="0" smtClean="0"/>
              <a:t> Lower Pressure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…</a:t>
            </a:r>
            <a:r>
              <a:rPr lang="en-US" sz="2000" b="1" i="1" dirty="0"/>
              <a:t>D</a:t>
            </a:r>
            <a:r>
              <a:rPr lang="en-US" sz="2000" b="1" i="1" dirty="0" smtClean="0"/>
              <a:t>ecentralized</a:t>
            </a:r>
            <a:r>
              <a:rPr lang="en-US" sz="2000" dirty="0" smtClean="0"/>
              <a:t> CH charge resulted in 10% </a:t>
            </a:r>
            <a:r>
              <a:rPr lang="en-US" sz="2000" b="1" i="1" dirty="0"/>
              <a:t>H</a:t>
            </a:r>
            <a:r>
              <a:rPr lang="en-US" sz="2000" b="1" i="1" dirty="0" smtClean="0"/>
              <a:t>igher Treating Rate </a:t>
            </a:r>
            <a:r>
              <a:rPr lang="en-US" sz="2000" dirty="0" smtClean="0"/>
              <a:t>than a </a:t>
            </a:r>
            <a:r>
              <a:rPr lang="en-US" sz="2000" b="1" i="1" dirty="0"/>
              <a:t>C</a:t>
            </a:r>
            <a:r>
              <a:rPr lang="en-US" sz="2000" b="1" i="1" dirty="0" smtClean="0"/>
              <a:t>entralized</a:t>
            </a:r>
            <a:r>
              <a:rPr lang="en-US" sz="2000" dirty="0" smtClean="0"/>
              <a:t> DP charge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450" y="5887358"/>
            <a:ext cx="1078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Case study information compiled from multiple CH technology providers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4471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8582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Advancing Consistent Hole Technology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2" y="1481559"/>
            <a:ext cx="1088260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Existing case studies highlight benefits of CH Technology utilizing the same well simulation method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Good News!!</a:t>
            </a:r>
          </a:p>
          <a:p>
            <a:pPr algn="ctr"/>
            <a:endParaRPr lang="en-US" sz="2400" b="1" dirty="0" smtClean="0">
              <a:solidFill>
                <a:schemeClr val="accent6"/>
              </a:solidFill>
            </a:endParaRPr>
          </a:p>
          <a:p>
            <a:pPr algn="ctr"/>
            <a:endParaRPr lang="en-US" sz="2400" b="1" dirty="0">
              <a:solidFill>
                <a:schemeClr val="accent6"/>
              </a:solidFill>
            </a:endParaRPr>
          </a:p>
          <a:p>
            <a:pPr algn="ctr"/>
            <a:r>
              <a:rPr lang="en-US" sz="2400" dirty="0"/>
              <a:t>These studies have established a foundation for CH </a:t>
            </a:r>
            <a:r>
              <a:rPr lang="en-US" sz="2400" dirty="0" smtClean="0"/>
              <a:t>Technology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Are current well </a:t>
            </a:r>
            <a:r>
              <a:rPr lang="en-US" sz="2400" dirty="0" smtClean="0"/>
              <a:t>simulation </a:t>
            </a:r>
            <a:r>
              <a:rPr lang="en-US" sz="2400" dirty="0"/>
              <a:t>methods and designs best?</a:t>
            </a:r>
          </a:p>
          <a:p>
            <a:pPr algn="ctr"/>
            <a:endParaRPr lang="en-US" sz="2400" dirty="0"/>
          </a:p>
          <a:p>
            <a:pPr algn="ctr"/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9427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Advancing Consistent Hole Technology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0713" y="2303783"/>
            <a:ext cx="43667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Variation in hole size (a key design input) yields unpredictable stimulation result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Accept that actual results differ from design – often without explanation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8800" y="2303783"/>
            <a:ext cx="43667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Consistent hole size increases control and predictability of stimulation </a:t>
            </a:r>
            <a:r>
              <a:rPr lang="en-US" sz="2000" dirty="0" smtClean="0">
                <a:sym typeface="Wingdings" panose="05000000000000000000" pitchFamily="2" charset="2"/>
              </a:rPr>
              <a:t> More strategic placement of perforations</a:t>
            </a:r>
            <a:endParaRPr lang="en-US" sz="2000" dirty="0">
              <a:sym typeface="Wingdings" panose="05000000000000000000" pitchFamily="2" charset="2"/>
            </a:endParaRP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>
                <a:sym typeface="Wingdings" panose="05000000000000000000" pitchFamily="2" charset="2"/>
              </a:rPr>
              <a:t>Removing hole size variability provides opportunity to investigate difference between design and actual results  Increased understand of effective stimulation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80712" y="1782051"/>
            <a:ext cx="4366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Conventional Shaped Charges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98800" y="1782051"/>
            <a:ext cx="4366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Consistent Hole Technology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761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874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Advancing Consistent Hole Technology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7490" y="1333817"/>
            <a:ext cx="6989837" cy="4734808"/>
            <a:chOff x="3841323" y="1298961"/>
            <a:chExt cx="6989837" cy="4734808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3957201" y="1793054"/>
              <a:ext cx="6758081" cy="1303020"/>
              <a:chOff x="1482621" y="1676400"/>
              <a:chExt cx="7508979" cy="1447800"/>
            </a:xfrm>
          </p:grpSpPr>
          <p:pic>
            <p:nvPicPr>
              <p:cNvPr id="28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82621" y="1676400"/>
                <a:ext cx="1336779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19400" y="1676400"/>
                <a:ext cx="12192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38600" y="1676400"/>
                <a:ext cx="11430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81600" y="1676400"/>
                <a:ext cx="10668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248400" y="1676400"/>
                <a:ext cx="13716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620000" y="1676400"/>
                <a:ext cx="13716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3841323" y="3753753"/>
              <a:ext cx="6989837" cy="1696901"/>
              <a:chOff x="1905000" y="3581400"/>
              <a:chExt cx="6989837" cy="1696901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05000" y="3581400"/>
                <a:ext cx="1577340" cy="1696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482340" y="3581400"/>
                <a:ext cx="1453123" cy="1696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935463" y="3581400"/>
                <a:ext cx="822960" cy="1696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758423" y="3581400"/>
                <a:ext cx="762000" cy="1696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520423" y="3581400"/>
                <a:ext cx="947177" cy="1696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467600" y="3581400"/>
                <a:ext cx="1427237" cy="1696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211580" y="3129443"/>
              <a:ext cx="10972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60</a:t>
              </a:r>
              <a:r>
                <a:rPr lang="en-US" dirty="0" smtClean="0">
                  <a:latin typeface="Calibri"/>
                  <a:cs typeface="Calibri"/>
                </a:rPr>
                <a:t>°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Calibri"/>
                </a:rPr>
                <a:t>0.5 in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32118" y="3129443"/>
              <a:ext cx="12344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Calibri"/>
                </a:rPr>
                <a:t>300</a:t>
              </a:r>
              <a:r>
                <a:rPr lang="en-US" dirty="0" smtClean="0">
                  <a:latin typeface="Calibri"/>
                  <a:cs typeface="Calibri"/>
                </a:rPr>
                <a:t>°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Calibri"/>
                </a:rPr>
                <a:t>0.5 in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08859" y="3129443"/>
              <a:ext cx="1028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Calibri"/>
                </a:rPr>
                <a:t>120</a:t>
              </a:r>
              <a:r>
                <a:rPr lang="en-US" dirty="0" smtClean="0">
                  <a:latin typeface="Calibri"/>
                  <a:cs typeface="Calibri"/>
                </a:rPr>
                <a:t>°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Calibri"/>
                </a:rPr>
                <a:t>1.1 in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97679" y="3129443"/>
              <a:ext cx="1234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Calibri"/>
                </a:rPr>
                <a:t>240</a:t>
              </a:r>
              <a:r>
                <a:rPr lang="en-US" dirty="0" smtClean="0">
                  <a:latin typeface="Calibri"/>
                  <a:cs typeface="Calibri"/>
                </a:rPr>
                <a:t>°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Calibri"/>
                </a:rPr>
                <a:t>1.1 in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37559" y="3129443"/>
              <a:ext cx="960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Calibri"/>
                </a:rPr>
                <a:t>180</a:t>
              </a:r>
              <a:r>
                <a:rPr lang="en-US" dirty="0" smtClean="0">
                  <a:latin typeface="Calibri"/>
                  <a:cs typeface="Calibri"/>
                </a:rPr>
                <a:t>°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Calibri"/>
                </a:rPr>
                <a:t>1.5 in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08477" y="3129443"/>
              <a:ext cx="12031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r>
                <a:rPr lang="en-US" dirty="0" smtClean="0">
                  <a:latin typeface="Calibri"/>
                  <a:cs typeface="Calibri"/>
                </a:rPr>
                <a:t>°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Calibri"/>
                </a:rPr>
                <a:t>0.2 in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97946" y="1298961"/>
              <a:ext cx="1745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CH Technology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8969" y="5664437"/>
              <a:ext cx="2351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Conventional Charge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882360" y="2979632"/>
            <a:ext cx="3457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Unlikely that the same stimulation design is optimal for both perforation profiles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69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8976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Advancing Consistent Hole Technology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2071869"/>
            <a:ext cx="10882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Select the optimal CH Technology – use CH Technology with distinctly different performance from conventional charges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Evaluate down hole performance – comparable baseline, ideally different stages in the same well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Provide feedback – what worked? Where is the opportunity for improvement?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41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10882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Selecting Advanced Consistent Hole Technology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4648" y="1308433"/>
            <a:ext cx="46380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Several perforating systems currently available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sz="2000" dirty="0" smtClean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Anticipate increase in options: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Broad range of systems optimized for different casing sizes, weights, and strength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Broad range of hole size options tailored for various well stimulation techniques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endParaRPr lang="en-US" sz="2000" dirty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b="1" dirty="0" smtClean="0"/>
              <a:t>CAUTION!</a:t>
            </a:r>
            <a:r>
              <a:rPr lang="en-US" sz="2000" dirty="0" smtClean="0"/>
              <a:t> Variation from tests in low grade, small diameter or low weight casing does not reflect performance in common casing.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1325548"/>
            <a:ext cx="6672805" cy="4735166"/>
            <a:chOff x="3953484" y="1519762"/>
            <a:chExt cx="5609616" cy="4735166"/>
          </a:xfrm>
        </p:grpSpPr>
        <p:sp>
          <p:nvSpPr>
            <p:cNvPr id="8" name="TextBox 7"/>
            <p:cNvSpPr txBox="1"/>
            <p:nvPr/>
          </p:nvSpPr>
          <p:spPr>
            <a:xfrm>
              <a:off x="3953485" y="1519762"/>
              <a:ext cx="5609615" cy="12003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/>
                <a:t>Company A</a:t>
              </a:r>
            </a:p>
            <a:p>
              <a:r>
                <a:rPr lang="en-US" dirty="0" smtClean="0"/>
                <a:t>Number of Systems: 	8</a:t>
              </a:r>
            </a:p>
            <a:p>
              <a:r>
                <a:rPr lang="en-US" dirty="0" smtClean="0"/>
                <a:t>Size Range: 		2-1/2” – 4-1/2”</a:t>
              </a:r>
            </a:p>
            <a:p>
              <a:r>
                <a:rPr lang="en-US" dirty="0" smtClean="0"/>
                <a:t>Casing: 			Common size, grade, weight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3484" y="3284586"/>
              <a:ext cx="5609616" cy="12003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/>
                <a:t>Company B</a:t>
              </a:r>
            </a:p>
            <a:p>
              <a:r>
                <a:rPr lang="en-US" dirty="0" smtClean="0"/>
                <a:t>Number of Systems: 	3</a:t>
              </a:r>
            </a:p>
            <a:p>
              <a:r>
                <a:rPr lang="en-US" dirty="0" smtClean="0"/>
                <a:t>Size Range: 		2-3/4” – 3-3/8”</a:t>
              </a:r>
            </a:p>
            <a:p>
              <a:r>
                <a:rPr lang="en-US" dirty="0" smtClean="0"/>
                <a:t>Casing: 			Unknown grade, weight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3485" y="5054599"/>
              <a:ext cx="5609615" cy="12003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/>
                <a:t>Company C</a:t>
              </a:r>
            </a:p>
            <a:p>
              <a:r>
                <a:rPr lang="en-US" dirty="0" smtClean="0"/>
                <a:t>Number of Systems: 	3</a:t>
              </a:r>
            </a:p>
            <a:p>
              <a:r>
                <a:rPr lang="en-US" dirty="0" smtClean="0"/>
                <a:t>Size Range: 		3-1/8” – 3-3/8”</a:t>
              </a:r>
            </a:p>
            <a:p>
              <a:r>
                <a:rPr lang="en-US" dirty="0" smtClean="0"/>
                <a:t>Casing: 			Low grade and small dia. or low weight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044141" y="5612543"/>
            <a:ext cx="3981691" cy="4603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4141" y="3829036"/>
            <a:ext cx="3981691" cy="4603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44141" y="2107341"/>
            <a:ext cx="3981691" cy="46035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10882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Selecting Advanced Consistent Hole Technology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472379"/>
              </p:ext>
            </p:extLst>
          </p:nvPr>
        </p:nvGraphicFramePr>
        <p:xfrm>
          <a:off x="457200" y="1427557"/>
          <a:ext cx="6769101" cy="425767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58135"/>
                <a:gridCol w="958457"/>
                <a:gridCol w="1777138"/>
                <a:gridCol w="958457"/>
                <a:gridCol w="958457"/>
                <a:gridCol w="95845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Gun Size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Casing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Hole Size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Variation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Test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Company 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2-1/2"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4-1/2" 13.5# P-110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2-3/4"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4-1/2" 13.5# P-110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6.8%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2-3/4"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5-1/2" 23# P-110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3-1/8"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4-1/2" 13.5# P-110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2.5%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3-3/8"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5-1/2" 23# P-110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4.9%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3-3/8"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5-1/2" 23# P-110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4"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7” 29# P-110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Gun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4-1/2"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7” 29# P-110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Gun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Company 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2-3/4"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4-1/2"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Unk.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3-1/8"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4-1/2"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Unk.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3-3/8"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5-1/2"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Unk.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Company 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3-1/8"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4-1/2" 11.6# L-80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7.1%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3-3/8"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4-1/2" 11.6# L-80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3-3/8"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5-1/2" 17# </a:t>
                      </a:r>
                      <a:r>
                        <a:rPr lang="en-US" sz="1800" u="none" strike="noStrike" dirty="0" smtClean="0">
                          <a:effectLst/>
                        </a:rPr>
                        <a:t>L-80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13.4%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280400" y="2442188"/>
            <a:ext cx="328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 variation in high strength casing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80400" y="3991588"/>
            <a:ext cx="328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Moderate to high variation in unknown casing strength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280400" y="4905987"/>
            <a:ext cx="328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 to moderate variation in low strength casing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739900" y="3075819"/>
            <a:ext cx="5283200" cy="44020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39900" y="5332217"/>
            <a:ext cx="5283200" cy="4402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192119" y="873559"/>
            <a:ext cx="12064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lvl="1" indent="-1143000">
              <a:buFont typeface="Wingdings" panose="05000000000000000000" pitchFamily="2" charset="2"/>
              <a:buChar char=""/>
            </a:pP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43276" y="5337317"/>
            <a:ext cx="1038224" cy="4603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40125" y="4445636"/>
            <a:ext cx="1038224" cy="4603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5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 animBg="1"/>
      <p:bldP spid="20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978" y="314037"/>
            <a:ext cx="428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3-3/8” 6 SPF 60 deg. Gun</a:t>
            </a:r>
          </a:p>
          <a:p>
            <a:pPr algn="ctr"/>
            <a:r>
              <a:rPr lang="en-US" sz="2400" dirty="0" smtClean="0"/>
              <a:t>5-1/2” 23# P-110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990600" y="1883664"/>
            <a:ext cx="2057400" cy="2383536"/>
            <a:chOff x="990600" y="1883664"/>
            <a:chExt cx="2057400" cy="2383536"/>
          </a:xfrm>
        </p:grpSpPr>
        <p:grpSp>
          <p:nvGrpSpPr>
            <p:cNvPr id="9" name="Group 8"/>
            <p:cNvGrpSpPr/>
            <p:nvPr/>
          </p:nvGrpSpPr>
          <p:grpSpPr>
            <a:xfrm>
              <a:off x="990600" y="1883664"/>
              <a:ext cx="2057400" cy="2057400"/>
              <a:chOff x="457200" y="1731264"/>
              <a:chExt cx="2057400" cy="2057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7200" y="1731264"/>
                <a:ext cx="2057400" cy="205740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40664" y="2243328"/>
                <a:ext cx="1490472" cy="14904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Arrow Connector 9"/>
            <p:cNvCxnSpPr>
              <a:stCxn id="21" idx="4"/>
            </p:cNvCxnSpPr>
            <p:nvPr/>
          </p:nvCxnSpPr>
          <p:spPr>
            <a:xfrm>
              <a:off x="2019300" y="38862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895600" y="3352800"/>
              <a:ext cx="0" cy="38100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143000" y="3505200"/>
              <a:ext cx="0" cy="38100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0" rev="7200000"/>
              </a:camera>
              <a:lightRig rig="threePt" dir="t"/>
            </a:scene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057400" y="19812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1143000" y="2514600"/>
              <a:ext cx="0" cy="38100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895600" y="2362200"/>
              <a:ext cx="0" cy="38100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0" rev="7200000"/>
              </a:camera>
              <a:lightRig rig="threePt" dir="t"/>
            </a:scene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630680" y="4267200"/>
            <a:ext cx="609600" cy="782598"/>
            <a:chOff x="1630680" y="4267200"/>
            <a:chExt cx="609600" cy="782598"/>
          </a:xfrm>
        </p:grpSpPr>
        <p:sp>
          <p:nvSpPr>
            <p:cNvPr id="23" name="Oval 22"/>
            <p:cNvSpPr/>
            <p:nvPr/>
          </p:nvSpPr>
          <p:spPr>
            <a:xfrm>
              <a:off x="1791393" y="4267200"/>
              <a:ext cx="384048" cy="38404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30680" y="468046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0.42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68752" y="3600950"/>
            <a:ext cx="913004" cy="566775"/>
            <a:chOff x="2968752" y="3600950"/>
            <a:chExt cx="913004" cy="566775"/>
          </a:xfrm>
        </p:grpSpPr>
        <p:sp>
          <p:nvSpPr>
            <p:cNvPr id="26" name="Oval 25"/>
            <p:cNvSpPr/>
            <p:nvPr/>
          </p:nvSpPr>
          <p:spPr>
            <a:xfrm>
              <a:off x="2968752" y="3600950"/>
              <a:ext cx="384048" cy="38404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2156" y="379839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0.42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0" y="2113756"/>
            <a:ext cx="1066800" cy="558062"/>
            <a:chOff x="3048000" y="2113756"/>
            <a:chExt cx="1066800" cy="558062"/>
          </a:xfrm>
        </p:grpSpPr>
        <p:sp>
          <p:nvSpPr>
            <p:cNvPr id="29" name="Oval 28"/>
            <p:cNvSpPr/>
            <p:nvPr/>
          </p:nvSpPr>
          <p:spPr>
            <a:xfrm>
              <a:off x="3048000" y="2260338"/>
              <a:ext cx="411480" cy="41148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5200" y="211375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0.45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2401" y="3608308"/>
            <a:ext cx="899159" cy="599686"/>
            <a:chOff x="152401" y="3608308"/>
            <a:chExt cx="899159" cy="599686"/>
          </a:xfrm>
        </p:grpSpPr>
        <p:sp>
          <p:nvSpPr>
            <p:cNvPr id="32" name="Oval 31"/>
            <p:cNvSpPr/>
            <p:nvPr/>
          </p:nvSpPr>
          <p:spPr>
            <a:xfrm>
              <a:off x="685800" y="3608308"/>
              <a:ext cx="365760" cy="36933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2401" y="383866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0.40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200" y="2171700"/>
            <a:ext cx="914400" cy="513834"/>
            <a:chOff x="76200" y="2171700"/>
            <a:chExt cx="914400" cy="513834"/>
          </a:xfrm>
        </p:grpSpPr>
        <p:sp>
          <p:nvSpPr>
            <p:cNvPr id="35" name="Oval 34"/>
            <p:cNvSpPr/>
            <p:nvPr/>
          </p:nvSpPr>
          <p:spPr>
            <a:xfrm>
              <a:off x="579120" y="2274054"/>
              <a:ext cx="411480" cy="41148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200" y="21717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0.46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32973" y="1186934"/>
            <a:ext cx="609600" cy="636032"/>
            <a:chOff x="1732973" y="1186934"/>
            <a:chExt cx="609600" cy="636032"/>
          </a:xfrm>
        </p:grpSpPr>
        <p:sp>
          <p:nvSpPr>
            <p:cNvPr id="38" name="Oval 37"/>
            <p:cNvSpPr/>
            <p:nvPr/>
          </p:nvSpPr>
          <p:spPr>
            <a:xfrm>
              <a:off x="1874520" y="1453634"/>
              <a:ext cx="365760" cy="36933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32973" y="118693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0.40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6944" y="4971812"/>
            <a:ext cx="3318256" cy="1477328"/>
            <a:chOff x="186944" y="4717812"/>
            <a:chExt cx="3318256" cy="1477328"/>
          </a:xfrm>
        </p:grpSpPr>
        <p:sp>
          <p:nvSpPr>
            <p:cNvPr id="41" name="TextBox 40"/>
            <p:cNvSpPr txBox="1"/>
            <p:nvPr/>
          </p:nvSpPr>
          <p:spPr>
            <a:xfrm>
              <a:off x="678873" y="4717812"/>
              <a:ext cx="28263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/>
                <a:t>Company A</a:t>
              </a:r>
            </a:p>
            <a:p>
              <a:r>
                <a:rPr lang="en-US" dirty="0" smtClean="0"/>
                <a:t>Average: 		0.43 in.</a:t>
              </a:r>
            </a:p>
            <a:p>
              <a:r>
                <a:rPr lang="en-US" dirty="0" smtClean="0"/>
                <a:t>Min: 		0.40 in.</a:t>
              </a:r>
            </a:p>
            <a:p>
              <a:r>
                <a:rPr lang="en-US" dirty="0" smtClean="0"/>
                <a:t>Max: 		0.46 in.</a:t>
              </a:r>
            </a:p>
            <a:p>
              <a:r>
                <a:rPr lang="en-US" dirty="0" smtClean="0"/>
                <a:t>Variation: 	5.9%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196088" y="4909296"/>
              <a:ext cx="393192" cy="39319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98120" y="5309434"/>
              <a:ext cx="365760" cy="36933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86944" y="5685076"/>
              <a:ext cx="411480" cy="41148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70764" y="1883664"/>
            <a:ext cx="2057400" cy="2383536"/>
            <a:chOff x="5070764" y="1883664"/>
            <a:chExt cx="2057400" cy="2383536"/>
          </a:xfrm>
        </p:grpSpPr>
        <p:grpSp>
          <p:nvGrpSpPr>
            <p:cNvPr id="46" name="Group 45"/>
            <p:cNvGrpSpPr/>
            <p:nvPr/>
          </p:nvGrpSpPr>
          <p:grpSpPr>
            <a:xfrm>
              <a:off x="5070764" y="1883664"/>
              <a:ext cx="2057400" cy="2057400"/>
              <a:chOff x="457200" y="1731264"/>
              <a:chExt cx="2057400" cy="20574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57200" y="1731264"/>
                <a:ext cx="2057400" cy="205740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40664" y="2243328"/>
                <a:ext cx="1490472" cy="149047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Arrow Connector 46"/>
            <p:cNvCxnSpPr>
              <a:stCxn id="54" idx="4"/>
            </p:cNvCxnSpPr>
            <p:nvPr/>
          </p:nvCxnSpPr>
          <p:spPr>
            <a:xfrm>
              <a:off x="6099464" y="38862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6975764" y="3352800"/>
              <a:ext cx="0" cy="38100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5223164" y="3505200"/>
              <a:ext cx="0" cy="38100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0" rev="7200000"/>
              </a:camera>
              <a:lightRig rig="threePt" dir="t"/>
            </a:scene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6137564" y="19812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5223164" y="2514600"/>
              <a:ext cx="0" cy="38100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6975764" y="2362200"/>
              <a:ext cx="0" cy="38100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0" rev="7200000"/>
              </a:camera>
              <a:lightRig rig="threePt" dir="t"/>
            </a:scene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768213" y="4267200"/>
            <a:ext cx="609600" cy="758706"/>
            <a:chOff x="5768213" y="4267200"/>
            <a:chExt cx="609600" cy="758706"/>
          </a:xfrm>
        </p:grpSpPr>
        <p:sp>
          <p:nvSpPr>
            <p:cNvPr id="56" name="Oval 55"/>
            <p:cNvSpPr/>
            <p:nvPr/>
          </p:nvSpPr>
          <p:spPr>
            <a:xfrm>
              <a:off x="5843304" y="4267200"/>
              <a:ext cx="466344" cy="46634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68213" y="465657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0.51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067204" y="3591036"/>
            <a:ext cx="902854" cy="730597"/>
            <a:chOff x="7067204" y="3591036"/>
            <a:chExt cx="902854" cy="730597"/>
          </a:xfrm>
        </p:grpSpPr>
        <p:sp>
          <p:nvSpPr>
            <p:cNvPr id="59" name="Oval 58"/>
            <p:cNvSpPr/>
            <p:nvPr/>
          </p:nvSpPr>
          <p:spPr>
            <a:xfrm>
              <a:off x="7067204" y="3591036"/>
              <a:ext cx="457200" cy="457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60458" y="395230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0.50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58644" y="2130536"/>
            <a:ext cx="847667" cy="486418"/>
            <a:chOff x="7158644" y="2130536"/>
            <a:chExt cx="847667" cy="486418"/>
          </a:xfrm>
        </p:grpSpPr>
        <p:sp>
          <p:nvSpPr>
            <p:cNvPr id="62" name="Oval 61"/>
            <p:cNvSpPr/>
            <p:nvPr/>
          </p:nvSpPr>
          <p:spPr>
            <a:xfrm>
              <a:off x="7158644" y="2342634"/>
              <a:ext cx="274320" cy="27432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396711" y="213053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0.30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156364" y="3584416"/>
            <a:ext cx="979932" cy="570270"/>
            <a:chOff x="4156364" y="3584416"/>
            <a:chExt cx="979932" cy="570270"/>
          </a:xfrm>
        </p:grpSpPr>
        <p:sp>
          <p:nvSpPr>
            <p:cNvPr id="65" name="Oval 64"/>
            <p:cNvSpPr/>
            <p:nvPr/>
          </p:nvSpPr>
          <p:spPr>
            <a:xfrm>
              <a:off x="4697384" y="3584416"/>
              <a:ext cx="438912" cy="43891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56364" y="378535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0.48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156364" y="2151102"/>
            <a:ext cx="911352" cy="465852"/>
            <a:chOff x="4156364" y="2151102"/>
            <a:chExt cx="911352" cy="465852"/>
          </a:xfrm>
        </p:grpSpPr>
        <p:sp>
          <p:nvSpPr>
            <p:cNvPr id="68" name="Oval 67"/>
            <p:cNvSpPr/>
            <p:nvPr/>
          </p:nvSpPr>
          <p:spPr>
            <a:xfrm>
              <a:off x="4765964" y="2315202"/>
              <a:ext cx="301752" cy="301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156364" y="215110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0.33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832764" y="1268968"/>
            <a:ext cx="609600" cy="525042"/>
            <a:chOff x="5832764" y="1268968"/>
            <a:chExt cx="609600" cy="525042"/>
          </a:xfrm>
        </p:grpSpPr>
        <p:sp>
          <p:nvSpPr>
            <p:cNvPr id="71" name="Oval 70"/>
            <p:cNvSpPr/>
            <p:nvPr/>
          </p:nvSpPr>
          <p:spPr>
            <a:xfrm>
              <a:off x="6018692" y="1556266"/>
              <a:ext cx="237744" cy="23774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32764" y="12689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0.26</a:t>
              </a:r>
              <a:endParaRPr lang="en-US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241996" y="4983480"/>
            <a:ext cx="3270631" cy="1477328"/>
            <a:chOff x="4241996" y="4729480"/>
            <a:chExt cx="3270631" cy="1477328"/>
          </a:xfrm>
        </p:grpSpPr>
        <p:sp>
          <p:nvSpPr>
            <p:cNvPr id="74" name="TextBox 73"/>
            <p:cNvSpPr txBox="1"/>
            <p:nvPr/>
          </p:nvSpPr>
          <p:spPr>
            <a:xfrm>
              <a:off x="4686300" y="4729480"/>
              <a:ext cx="28263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/>
                <a:t>Company C</a:t>
              </a:r>
            </a:p>
            <a:p>
              <a:r>
                <a:rPr lang="en-US" dirty="0" smtClean="0"/>
                <a:t>Average: 		0.39 in.</a:t>
              </a:r>
            </a:p>
            <a:p>
              <a:r>
                <a:rPr lang="en-US" dirty="0" smtClean="0"/>
                <a:t>Min: 		0.26 in.</a:t>
              </a:r>
            </a:p>
            <a:p>
              <a:r>
                <a:rPr lang="en-US" dirty="0" smtClean="0"/>
                <a:t>Max: 		0.51 in.</a:t>
              </a:r>
            </a:p>
            <a:p>
              <a:r>
                <a:rPr lang="en-US" dirty="0" smtClean="0"/>
                <a:t>Variation: 	32.6%</a:t>
              </a:r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4282856" y="4960422"/>
              <a:ext cx="356616" cy="35661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342292" y="5334588"/>
              <a:ext cx="237744" cy="23774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241996" y="5589572"/>
              <a:ext cx="466344" cy="46634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182184" y="1264642"/>
            <a:ext cx="3886200" cy="5228432"/>
            <a:chOff x="8182184" y="1010642"/>
            <a:chExt cx="3886200" cy="5228432"/>
          </a:xfrm>
        </p:grpSpPr>
        <p:sp>
          <p:nvSpPr>
            <p:cNvPr id="79" name="Oval 78"/>
            <p:cNvSpPr/>
            <p:nvPr/>
          </p:nvSpPr>
          <p:spPr>
            <a:xfrm>
              <a:off x="11117823" y="3378676"/>
              <a:ext cx="420624" cy="42062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757448" y="3421888"/>
              <a:ext cx="420624" cy="42062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8867984" y="2184400"/>
              <a:ext cx="228600" cy="228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0056629" y="1379974"/>
              <a:ext cx="219456" cy="21945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1153984" y="2159000"/>
              <a:ext cx="228600" cy="228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8182184" y="1010642"/>
              <a:ext cx="3886200" cy="5228432"/>
              <a:chOff x="8182184" y="1010642"/>
              <a:chExt cx="3886200" cy="5228432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8182184" y="1010642"/>
                <a:ext cx="3886200" cy="3825796"/>
                <a:chOff x="76200" y="1068308"/>
                <a:chExt cx="3886200" cy="3825796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990600" y="1731264"/>
                  <a:ext cx="2057400" cy="2057400"/>
                  <a:chOff x="457200" y="1731264"/>
                  <a:chExt cx="2057400" cy="2057400"/>
                </a:xfrm>
              </p:grpSpPr>
              <p:sp>
                <p:nvSpPr>
                  <p:cNvPr id="105" name="Oval 104"/>
                  <p:cNvSpPr/>
                  <p:nvPr/>
                </p:nvSpPr>
                <p:spPr>
                  <a:xfrm>
                    <a:off x="457200" y="1731264"/>
                    <a:ext cx="2057400" cy="20574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740664" y="2243328"/>
                    <a:ext cx="1490472" cy="1490472"/>
                  </a:xfrm>
                  <a:prstGeom prst="ellips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93" name="Straight Arrow Connector 92"/>
                <p:cNvCxnSpPr>
                  <a:stCxn id="106" idx="4"/>
                </p:cNvCxnSpPr>
                <p:nvPr/>
              </p:nvCxnSpPr>
              <p:spPr>
                <a:xfrm>
                  <a:off x="2019300" y="37338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/>
                <p:cNvCxnSpPr/>
                <p:nvPr/>
              </p:nvCxnSpPr>
              <p:spPr>
                <a:xfrm>
                  <a:off x="2895600" y="32004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  <a:scene3d>
                  <a:camera prst="orthographicFront">
                    <a:rot lat="0" lon="0" rev="3600000"/>
                  </a:camera>
                  <a:lightRig rig="threePt" dir="t"/>
                </a:scene3d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/>
                <p:cNvCxnSpPr/>
                <p:nvPr/>
              </p:nvCxnSpPr>
              <p:spPr>
                <a:xfrm flipV="1">
                  <a:off x="1143000" y="33528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  <a:scene3d>
                  <a:camera prst="orthographicFront">
                    <a:rot lat="0" lon="0" rev="7200000"/>
                  </a:camera>
                  <a:lightRig rig="threePt" dir="t"/>
                </a:scene3d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/>
                <p:nvPr/>
              </p:nvCxnSpPr>
              <p:spPr>
                <a:xfrm flipV="1">
                  <a:off x="2057400" y="18288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/>
                <p:cNvCxnSpPr/>
                <p:nvPr/>
              </p:nvCxnSpPr>
              <p:spPr>
                <a:xfrm flipV="1">
                  <a:off x="1143000" y="23622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  <a:scene3d>
                  <a:camera prst="orthographicFront">
                    <a:rot lat="0" lon="0" rev="3600000"/>
                  </a:camera>
                  <a:lightRig rig="threePt" dir="t"/>
                </a:scene3d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/>
                <p:nvPr/>
              </p:nvCxnSpPr>
              <p:spPr>
                <a:xfrm>
                  <a:off x="2895600" y="22098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  <a:scene3d>
                  <a:camera prst="orthographicFront">
                    <a:rot lat="0" lon="0" rev="7200000"/>
                  </a:camera>
                  <a:lightRig rig="threePt" dir="t"/>
                </a:scene3d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9" name="TextBox 98"/>
                <p:cNvSpPr txBox="1"/>
                <p:nvPr/>
              </p:nvSpPr>
              <p:spPr>
                <a:xfrm>
                  <a:off x="1673688" y="4524772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0.52</a:t>
                  </a:r>
                  <a:endParaRPr lang="en-US" dirty="0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3352800" y="3790511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0.46</a:t>
                  </a:r>
                  <a:endParaRPr lang="en-US" dirty="0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3222151" y="1981954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0.25</a:t>
                  </a:r>
                  <a:endParaRPr lang="en-US" dirty="0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76200" y="3745468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0.46</a:t>
                  </a:r>
                  <a:endParaRPr lang="en-US" dirty="0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201353" y="1961634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0.25</a:t>
                  </a:r>
                  <a:endParaRPr lang="en-US" dirty="0"/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1755573" y="1068308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0.24</a:t>
                  </a:r>
                  <a:endParaRPr lang="en-US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8307337" y="4062540"/>
                <a:ext cx="3231110" cy="2176534"/>
                <a:chOff x="8307337" y="4062540"/>
                <a:chExt cx="3231110" cy="2176534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8712120" y="4761746"/>
                  <a:ext cx="2826327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u="sng" dirty="0" smtClean="0"/>
                    <a:t>Conventional GH</a:t>
                  </a:r>
                </a:p>
                <a:p>
                  <a:r>
                    <a:rPr lang="en-US" dirty="0" smtClean="0"/>
                    <a:t>Average: 		0.36in.</a:t>
                  </a:r>
                </a:p>
                <a:p>
                  <a:r>
                    <a:rPr lang="en-US" dirty="0" smtClean="0"/>
                    <a:t>Min: 		0.24 in.</a:t>
                  </a:r>
                </a:p>
                <a:p>
                  <a:r>
                    <a:rPr lang="en-US" dirty="0" smtClean="0"/>
                    <a:t>Max: 		0.52 in.</a:t>
                  </a:r>
                </a:p>
                <a:p>
                  <a:r>
                    <a:rPr lang="en-US" dirty="0" smtClean="0"/>
                    <a:t>Variation: 	35.7%</a:t>
                  </a:r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8307337" y="5621068"/>
                  <a:ext cx="475488" cy="4754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8368297" y="5016382"/>
                  <a:ext cx="329184" cy="32918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8435353" y="5370116"/>
                  <a:ext cx="219456" cy="21945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9887539" y="4062540"/>
                  <a:ext cx="475488" cy="4754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07" name="Straight Connector 106"/>
          <p:cNvCxnSpPr/>
          <p:nvPr/>
        </p:nvCxnSpPr>
        <p:spPr>
          <a:xfrm>
            <a:off x="8006311" y="1556266"/>
            <a:ext cx="0" cy="49368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63880" y="6449140"/>
            <a:ext cx="2895599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API Test: </a:t>
            </a:r>
            <a:r>
              <a:rPr lang="en-US" dirty="0" smtClean="0"/>
              <a:t>5-1/2” 23# P-110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4411437" y="6449140"/>
            <a:ext cx="289559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API Test: </a:t>
            </a:r>
            <a:r>
              <a:rPr lang="en-US" dirty="0" smtClean="0"/>
              <a:t>5-1/2” 17# L-80</a:t>
            </a:r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21153" y="249767"/>
            <a:ext cx="3235786" cy="475488"/>
            <a:chOff x="221153" y="249767"/>
            <a:chExt cx="3235786" cy="475488"/>
          </a:xfrm>
        </p:grpSpPr>
        <p:grpSp>
          <p:nvGrpSpPr>
            <p:cNvPr id="111" name="Group 110"/>
            <p:cNvGrpSpPr/>
            <p:nvPr/>
          </p:nvGrpSpPr>
          <p:grpSpPr>
            <a:xfrm>
              <a:off x="838461" y="249767"/>
              <a:ext cx="1926075" cy="475488"/>
              <a:chOff x="838461" y="249767"/>
              <a:chExt cx="1926075" cy="475488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1460500" y="314037"/>
                <a:ext cx="365760" cy="36933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289048" y="249767"/>
                <a:ext cx="475488" cy="4754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115060" y="347827"/>
                <a:ext cx="301752" cy="30175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838461" y="388975"/>
                <a:ext cx="219456" cy="21945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851660" y="294471"/>
                <a:ext cx="411480" cy="41148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221153" y="30284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0.24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863507" y="31311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760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680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Calculation of Variation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1" y="1225899"/>
                <a:ext cx="4004842" cy="951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Range: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𝑴𝒂𝒙</m:t>
                        </m:r>
                        <m:r>
                          <a:rPr lang="en-US" sz="2400" b="1" i="1">
                            <a:latin typeface="Cambria Math"/>
                          </a:rPr>
                          <m:t> −</m:t>
                        </m:r>
                        <m:r>
                          <a:rPr lang="en-US" sz="2400" b="1" i="1">
                            <a:latin typeface="Cambria Math"/>
                          </a:rPr>
                          <m:t>𝑴𝒊𝒏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𝑨𝒗𝒈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𝑿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𝟏𝟎𝟎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225899"/>
                <a:ext cx="4004842" cy="9511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98761" y="1217179"/>
                <a:ext cx="5741043" cy="959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Coefficient of Variation: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/>
                              </a:rPr>
                              <m:t>𝑺𝒕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. 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𝑫𝒆𝒗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/>
                              </a:rPr>
                              <m:t>𝑨𝒗𝒈</m:t>
                            </m:r>
                          </m:den>
                        </m:f>
                      </m:e>
                    </m:d>
                    <m:r>
                      <a:rPr lang="en-US" sz="2400" b="1" i="1">
                        <a:latin typeface="Cambria Math"/>
                      </a:rPr>
                      <m:t>𝑿</m:t>
                    </m:r>
                    <m:r>
                      <a:rPr lang="en-US" sz="2400" b="1" i="1">
                        <a:latin typeface="Cambria Math"/>
                      </a:rPr>
                      <m:t>𝟏𝟎𝟎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761" y="1217179"/>
                <a:ext cx="5741043" cy="9598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220311"/>
              </p:ext>
            </p:extLst>
          </p:nvPr>
        </p:nvGraphicFramePr>
        <p:xfrm>
          <a:off x="1347490" y="2392385"/>
          <a:ext cx="9023493" cy="13716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4143623"/>
                <a:gridCol w="759884"/>
                <a:gridCol w="758549"/>
                <a:gridCol w="1032066"/>
                <a:gridCol w="1322578"/>
                <a:gridCol w="10067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System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Range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 Range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CV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Comp.</a:t>
                      </a:r>
                      <a:r>
                        <a:rPr lang="en-US" sz="2400" baseline="0" dirty="0" smtClean="0"/>
                        <a:t> A 3-3/8” (5-1/2” P-110)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0.39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0.47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18.3%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5.9%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Comp. C 3-3/8” (5-1/2” L-80)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0.35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0.53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40.1%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13.4%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549675" y="3763986"/>
            <a:ext cx="2097090" cy="1646224"/>
            <a:chOff x="5688013" y="4189942"/>
            <a:chExt cx="2097090" cy="1646224"/>
          </a:xfrm>
        </p:grpSpPr>
        <p:sp>
          <p:nvSpPr>
            <p:cNvPr id="24" name="Left Brace 23"/>
            <p:cNvSpPr/>
            <p:nvPr/>
          </p:nvSpPr>
          <p:spPr>
            <a:xfrm rot="16200000">
              <a:off x="6257133" y="3620822"/>
              <a:ext cx="958850" cy="2097090"/>
            </a:xfrm>
            <a:prstGeom prst="leftBrac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72200" y="5466834"/>
              <a:ext cx="1131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Important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60112" y="3763985"/>
            <a:ext cx="1879600" cy="1916357"/>
            <a:chOff x="8998450" y="4189941"/>
            <a:chExt cx="1879600" cy="1916357"/>
          </a:xfrm>
        </p:grpSpPr>
        <p:sp>
          <p:nvSpPr>
            <p:cNvPr id="27" name="Left Brace 26"/>
            <p:cNvSpPr/>
            <p:nvPr/>
          </p:nvSpPr>
          <p:spPr>
            <a:xfrm rot="16200000">
              <a:off x="9458825" y="4166908"/>
              <a:ext cx="958850" cy="1004915"/>
            </a:xfrm>
            <a:prstGeom prst="leftBrac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998450" y="5459967"/>
              <a:ext cx="187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Statistically Important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38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680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Selection Principles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2151383"/>
            <a:ext cx="107873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Only compare performance data for charges tested: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Casing of equivalent or higher strength/weight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Fluid clearance of equivalent or greater distance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Ensure the same calculation method is used when comparing variation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Verify suitable Quality Control for CH Technology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CH Charges require more stringent QC methods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Review manufacturer’s QC procedure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1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94563" y="6542436"/>
            <a:ext cx="4097437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Advancing Consistent Hole Charge Technology to Improve Well Productivity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A7A"/>
                </a:solidFill>
              </a:rPr>
              <a:t>AGENDA/INTRODUCTION</a:t>
            </a:r>
            <a:endParaRPr lang="en-US" sz="4000" dirty="0">
              <a:solidFill>
                <a:srgbClr val="002A7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49" y="1858709"/>
            <a:ext cx="107873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Consistent Hole (CH) Technology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Growth in a Down Market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Opportunities for Advancement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Review of Published Data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Comparison of Charges in Common Well Configurations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Guidelines for Selection, Evaluation, Comparison and Feedback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Recommendations for Improvement to API RP19B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270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10882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Recommendations for API Standardized Testing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2151383"/>
            <a:ext cx="10787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Decentralize perforating gun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Align perforating gun with one bank of shots at the minimum and maximum fluid clearances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Common casing strength (i.e. P-110 casing)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Common casing size (i.e. 5-1/2” casing for 3-3/8” gun)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Minimum of two shots at each fluid clearance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832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Recommendation for Data Publishing</a:t>
            </a:r>
            <a:endParaRPr 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927255"/>
              </p:ext>
            </p:extLst>
          </p:nvPr>
        </p:nvGraphicFramePr>
        <p:xfrm>
          <a:off x="599674" y="1649887"/>
          <a:ext cx="10740130" cy="9144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270000"/>
                <a:gridCol w="2360930"/>
                <a:gridCol w="1100284"/>
                <a:gridCol w="1502229"/>
                <a:gridCol w="1502229"/>
                <a:gridCol w="1502229"/>
                <a:gridCol w="1502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Gun Size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Avg.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Range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CV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3-3/8”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5-1/2” 23#</a:t>
                      </a:r>
                      <a:r>
                        <a:rPr lang="en-US" sz="2400" baseline="0" dirty="0" smtClean="0"/>
                        <a:t> P-110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5.9%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07786" y="2570636"/>
            <a:ext cx="2097090" cy="1643590"/>
            <a:chOff x="5688013" y="4189942"/>
            <a:chExt cx="2097090" cy="1643590"/>
          </a:xfrm>
        </p:grpSpPr>
        <p:sp>
          <p:nvSpPr>
            <p:cNvPr id="9" name="Left Brace 8"/>
            <p:cNvSpPr/>
            <p:nvPr/>
          </p:nvSpPr>
          <p:spPr>
            <a:xfrm rot="16200000">
              <a:off x="6257133" y="3620822"/>
              <a:ext cx="958850" cy="2097090"/>
            </a:xfrm>
            <a:prstGeom prst="leftBrac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69338" y="5464200"/>
              <a:ext cx="1934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OD, Weight, Grade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92222" y="2570636"/>
            <a:ext cx="2432974" cy="1646224"/>
            <a:chOff x="5520071" y="4189942"/>
            <a:chExt cx="2432974" cy="1646224"/>
          </a:xfrm>
        </p:grpSpPr>
        <p:sp>
          <p:nvSpPr>
            <p:cNvPr id="14" name="Left Brace 13"/>
            <p:cNvSpPr/>
            <p:nvPr/>
          </p:nvSpPr>
          <p:spPr>
            <a:xfrm rot="16200000">
              <a:off x="6257133" y="3620822"/>
              <a:ext cx="958850" cy="2097090"/>
            </a:xfrm>
            <a:prstGeom prst="leftBrac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20071" y="5466834"/>
              <a:ext cx="2432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Specific Hole Size Range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850242" y="2570636"/>
            <a:ext cx="2097090" cy="1643590"/>
            <a:chOff x="5688013" y="4189942"/>
            <a:chExt cx="2097090" cy="1643590"/>
          </a:xfrm>
        </p:grpSpPr>
        <p:sp>
          <p:nvSpPr>
            <p:cNvPr id="19" name="Left Brace 18"/>
            <p:cNvSpPr/>
            <p:nvPr/>
          </p:nvSpPr>
          <p:spPr>
            <a:xfrm rot="16200000">
              <a:off x="6257133" y="3620822"/>
              <a:ext cx="958850" cy="2097090"/>
            </a:xfrm>
            <a:prstGeom prst="leftBrac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48947" y="5464200"/>
              <a:ext cx="1975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Comparison Values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07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680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Conclusion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1" y="1688396"/>
            <a:ext cx="10882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Consistent Hole Technology’s market presence is expected to increase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sz="2000" dirty="0" smtClean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Consistent Hole Technology has proven to reduce stimulation costs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sz="2000" dirty="0" smtClean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There is need for standardized testing and data publication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935" y="5278056"/>
            <a:ext cx="10882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Next Phase:  </a:t>
            </a:r>
          </a:p>
          <a:p>
            <a:r>
              <a:rPr lang="en-US" sz="2000" b="1" dirty="0" smtClean="0"/>
              <a:t>Optimizing stimulation design with Consistent Hole Technology to increase well productivity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612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Conventional DP and GH Shaped Charges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2151383"/>
            <a:ext cx="48066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Non-uniform distribution of treating fluids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Erosion and slotting of small perforations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Under-utilization of all perforations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Less efficient well stimulation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Slow ramp-up to higher treating pressures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69" y="1119122"/>
            <a:ext cx="7054950" cy="507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Shaped Charge Jet Profiles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7" t="30685" r="11459" b="30380"/>
          <a:stretch/>
        </p:blipFill>
        <p:spPr bwMode="auto">
          <a:xfrm>
            <a:off x="322037" y="2778511"/>
            <a:ext cx="5537200" cy="196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7" t="35208" r="11979" b="32396"/>
          <a:stretch/>
        </p:blipFill>
        <p:spPr bwMode="auto">
          <a:xfrm>
            <a:off x="6357233" y="2943162"/>
            <a:ext cx="5499100" cy="16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484087" y="3558823"/>
            <a:ext cx="321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Conventional Shaped Charge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00233" y="3508022"/>
            <a:ext cx="321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Consistent Hole Technology</a:t>
            </a:r>
            <a:endParaRPr lang="en-US" sz="2000" b="1" dirty="0"/>
          </a:p>
        </p:txBody>
      </p:sp>
      <p:sp>
        <p:nvSpPr>
          <p:cNvPr id="32" name="Left Brace 31"/>
          <p:cNvSpPr/>
          <p:nvPr/>
        </p:nvSpPr>
        <p:spPr>
          <a:xfrm rot="16200000">
            <a:off x="1634899" y="4410740"/>
            <a:ext cx="958850" cy="968375"/>
          </a:xfrm>
          <a:prstGeom prst="leftBrac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2831875" y="3936855"/>
            <a:ext cx="1216023" cy="1682748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5400000">
            <a:off x="2196600" y="893169"/>
            <a:ext cx="1572165" cy="2705103"/>
          </a:xfrm>
          <a:prstGeom prst="leftBrace">
            <a:avLst>
              <a:gd name="adj1" fmla="val 9460"/>
              <a:gd name="adj2" fmla="val 5252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052411" y="2367711"/>
            <a:ext cx="207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API Standard L-80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12836" y="1090306"/>
            <a:ext cx="172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Common P-110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57904" y="5606812"/>
            <a:ext cx="11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Wide Jet Profile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71536" y="5635556"/>
            <a:ext cx="164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Narrow Jet Profile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 rot="16200000">
            <a:off x="8476547" y="3353464"/>
            <a:ext cx="1254124" cy="2787654"/>
          </a:xfrm>
          <a:prstGeom prst="leftBrac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5400000">
            <a:off x="8208287" y="1081981"/>
            <a:ext cx="1695390" cy="2705103"/>
          </a:xfrm>
          <a:prstGeom prst="leftBrace">
            <a:avLst>
              <a:gd name="adj1" fmla="val 9460"/>
              <a:gd name="adj2" fmla="val 5252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084457" y="2501360"/>
            <a:ext cx="207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API Standard L-80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928983" y="1125172"/>
            <a:ext cx="178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Common P-110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547189" y="5606811"/>
            <a:ext cx="11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Uniform Jet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808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Importance of CH Technology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5265" y="1550794"/>
            <a:ext cx="1439493" cy="1439493"/>
            <a:chOff x="10656" y="615869"/>
            <a:chExt cx="1439493" cy="1439493"/>
          </a:xfrm>
        </p:grpSpPr>
        <p:sp>
          <p:nvSpPr>
            <p:cNvPr id="15" name="Oval 14"/>
            <p:cNvSpPr/>
            <p:nvPr/>
          </p:nvSpPr>
          <p:spPr>
            <a:xfrm>
              <a:off x="10656" y="615869"/>
              <a:ext cx="1439493" cy="143949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221465" y="826678"/>
              <a:ext cx="1017875" cy="1017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Planned Hole Size &amp; Flow Area</a:t>
              </a:r>
              <a:endParaRPr lang="en-US" sz="15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04758" y="1832035"/>
            <a:ext cx="834906" cy="834906"/>
            <a:chOff x="1567036" y="918163"/>
            <a:chExt cx="834906" cy="834906"/>
          </a:xfrm>
        </p:grpSpPr>
        <p:sp>
          <p:nvSpPr>
            <p:cNvPr id="22" name="Plus 21"/>
            <p:cNvSpPr/>
            <p:nvPr/>
          </p:nvSpPr>
          <p:spPr>
            <a:xfrm>
              <a:off x="1567036" y="918163"/>
              <a:ext cx="834906" cy="834906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lus 4"/>
            <p:cNvSpPr/>
            <p:nvPr/>
          </p:nvSpPr>
          <p:spPr>
            <a:xfrm>
              <a:off x="1677703" y="1237431"/>
              <a:ext cx="613572" cy="196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39664" y="1550793"/>
            <a:ext cx="1439493" cy="1439493"/>
            <a:chOff x="2518829" y="615869"/>
            <a:chExt cx="1439493" cy="1439493"/>
          </a:xfrm>
        </p:grpSpPr>
        <p:sp>
          <p:nvSpPr>
            <p:cNvPr id="25" name="Oval 24"/>
            <p:cNvSpPr/>
            <p:nvPr/>
          </p:nvSpPr>
          <p:spPr>
            <a:xfrm>
              <a:off x="2518829" y="615869"/>
              <a:ext cx="1439493" cy="143949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2729638" y="826678"/>
              <a:ext cx="1017875" cy="1017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Correction Factors</a:t>
              </a:r>
              <a:endParaRPr lang="en-US" sz="15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79157" y="1832035"/>
            <a:ext cx="834906" cy="834906"/>
            <a:chOff x="4075210" y="918163"/>
            <a:chExt cx="834906" cy="834906"/>
          </a:xfrm>
        </p:grpSpPr>
        <p:sp>
          <p:nvSpPr>
            <p:cNvPr id="28" name="Equal 27"/>
            <p:cNvSpPr/>
            <p:nvPr/>
          </p:nvSpPr>
          <p:spPr>
            <a:xfrm>
              <a:off x="4075210" y="918163"/>
              <a:ext cx="834906" cy="834906"/>
            </a:xfrm>
            <a:prstGeom prst="mathEqual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qual 4"/>
            <p:cNvSpPr/>
            <p:nvPr/>
          </p:nvSpPr>
          <p:spPr>
            <a:xfrm>
              <a:off x="4185877" y="1090154"/>
              <a:ext cx="613572" cy="490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14063" y="1530535"/>
            <a:ext cx="1439493" cy="1439493"/>
            <a:chOff x="5027003" y="615869"/>
            <a:chExt cx="1439493" cy="1439493"/>
          </a:xfrm>
        </p:grpSpPr>
        <p:sp>
          <p:nvSpPr>
            <p:cNvPr id="31" name="Oval 30"/>
            <p:cNvSpPr/>
            <p:nvPr/>
          </p:nvSpPr>
          <p:spPr>
            <a:xfrm>
              <a:off x="5027003" y="615869"/>
              <a:ext cx="1439493" cy="143949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5237812" y="826678"/>
              <a:ext cx="1017875" cy="1017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Well Stimulation Plan</a:t>
              </a:r>
              <a:endParaRPr lang="en-US" sz="1500" kern="12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24872" y="2784708"/>
            <a:ext cx="13260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8800" b="1" dirty="0">
                <a:solidFill>
                  <a:srgbClr val="00B050"/>
                </a:solidFill>
              </a:rPr>
              <a:t>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633505" y="1832035"/>
            <a:ext cx="834906" cy="834906"/>
            <a:chOff x="6583383" y="918163"/>
            <a:chExt cx="834906" cy="834906"/>
          </a:xfrm>
        </p:grpSpPr>
        <p:sp>
          <p:nvSpPr>
            <p:cNvPr id="35" name="Striped Right Arrow 34"/>
            <p:cNvSpPr/>
            <p:nvPr/>
          </p:nvSpPr>
          <p:spPr>
            <a:xfrm>
              <a:off x="6583383" y="918163"/>
              <a:ext cx="834906" cy="834906"/>
            </a:xfrm>
            <a:prstGeom prst="stripedRightArrow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Striped Right Arrow 4"/>
            <p:cNvSpPr/>
            <p:nvPr/>
          </p:nvSpPr>
          <p:spPr>
            <a:xfrm>
              <a:off x="6713837" y="1126890"/>
              <a:ext cx="495726" cy="417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93561" y="1529741"/>
            <a:ext cx="1439493" cy="1439493"/>
            <a:chOff x="7535176" y="615869"/>
            <a:chExt cx="1439493" cy="1439493"/>
          </a:xfrm>
        </p:grpSpPr>
        <p:sp>
          <p:nvSpPr>
            <p:cNvPr id="44" name="Oval 43"/>
            <p:cNvSpPr/>
            <p:nvPr/>
          </p:nvSpPr>
          <p:spPr>
            <a:xfrm>
              <a:off x="7535176" y="615869"/>
              <a:ext cx="1439493" cy="143949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Oval 4"/>
            <p:cNvSpPr/>
            <p:nvPr/>
          </p:nvSpPr>
          <p:spPr>
            <a:xfrm>
              <a:off x="7745985" y="826678"/>
              <a:ext cx="1017875" cy="1017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Variable Hole Size &amp; Flow Area</a:t>
              </a:r>
              <a:endParaRPr lang="en-US" sz="1500" kern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038133" y="1832034"/>
            <a:ext cx="834906" cy="834906"/>
            <a:chOff x="9091557" y="918163"/>
            <a:chExt cx="834906" cy="834906"/>
          </a:xfrm>
        </p:grpSpPr>
        <p:sp>
          <p:nvSpPr>
            <p:cNvPr id="42" name="Plus 41"/>
            <p:cNvSpPr/>
            <p:nvPr/>
          </p:nvSpPr>
          <p:spPr>
            <a:xfrm>
              <a:off x="9091557" y="918163"/>
              <a:ext cx="834906" cy="834906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Plus 6"/>
            <p:cNvSpPr/>
            <p:nvPr/>
          </p:nvSpPr>
          <p:spPr>
            <a:xfrm>
              <a:off x="9202224" y="1237431"/>
              <a:ext cx="613572" cy="196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73039" y="1529740"/>
            <a:ext cx="1439493" cy="1439493"/>
            <a:chOff x="10043350" y="615869"/>
            <a:chExt cx="1439493" cy="1439493"/>
          </a:xfrm>
        </p:grpSpPr>
        <p:sp>
          <p:nvSpPr>
            <p:cNvPr id="40" name="Oval 39"/>
            <p:cNvSpPr/>
            <p:nvPr/>
          </p:nvSpPr>
          <p:spPr>
            <a:xfrm>
              <a:off x="10043350" y="615869"/>
              <a:ext cx="1439493" cy="143949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8"/>
            <p:cNvSpPr/>
            <p:nvPr/>
          </p:nvSpPr>
          <p:spPr>
            <a:xfrm>
              <a:off x="10254159" y="826678"/>
              <a:ext cx="1017875" cy="1017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Unused Perforations</a:t>
              </a:r>
              <a:endParaRPr lang="en-US" sz="1500" kern="12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7925707" y="2796407"/>
            <a:ext cx="13717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"/>
            </a:pPr>
            <a:r>
              <a:rPr lang="en-US" sz="8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244953" y="2784708"/>
            <a:ext cx="1206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"/>
            </a:pPr>
            <a:r>
              <a:rPr lang="en-US" sz="8000" dirty="0">
                <a:solidFill>
                  <a:srgbClr val="FF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84851" y="3194984"/>
                <a:ext cx="3474720" cy="15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API 19B Section 1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Predictive models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𝑝𝑒𝑟𝑓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0.2369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51" y="3194984"/>
                <a:ext cx="3474720" cy="1518557"/>
              </a:xfrm>
              <a:prstGeom prst="rect">
                <a:avLst/>
              </a:prstGeom>
              <a:blipFill rotWithShape="1">
                <a:blip r:embed="rId3"/>
                <a:stretch>
                  <a:fillRect l="-2456" t="-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59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10882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Importance of Consistent Hole Technology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1" y="5371068"/>
            <a:ext cx="108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Consistent Hole Technology enables opportunity for optimal well stimulation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49250" y="1439588"/>
            <a:ext cx="11493500" cy="3351487"/>
            <a:chOff x="419100" y="3896667"/>
            <a:chExt cx="11493500" cy="2774008"/>
          </a:xfrm>
        </p:grpSpPr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1803243889"/>
                </p:ext>
              </p:extLst>
            </p:nvPr>
          </p:nvGraphicFramePr>
          <p:xfrm>
            <a:off x="419100" y="3999442"/>
            <a:ext cx="11493500" cy="26712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5209766" y="3896667"/>
              <a:ext cx="20479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CH Technology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409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8906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Consistent Hole Shaped Charges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9615" y="2273009"/>
            <a:ext cx="51340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New category of shaped charges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Designed for decentralized perforating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Improves efficiency of well stimulation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Achieves consistent hole size regardless of fluid clearance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Advertised with Average Hole Size </a:t>
            </a:r>
            <a:r>
              <a:rPr lang="en-US" sz="2000" b="1" dirty="0" smtClean="0"/>
              <a:t>AND</a:t>
            </a:r>
            <a:r>
              <a:rPr lang="en-US" sz="2000" dirty="0" smtClean="0"/>
              <a:t> Variation in Hole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2922" y="1326743"/>
            <a:ext cx="6469912" cy="4550142"/>
            <a:chOff x="3841323" y="1298961"/>
            <a:chExt cx="6989837" cy="4734808"/>
          </a:xfrm>
        </p:grpSpPr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957201" y="1793054"/>
              <a:ext cx="6758081" cy="1303020"/>
              <a:chOff x="1482621" y="1676400"/>
              <a:chExt cx="7508979" cy="1447800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82621" y="1676400"/>
                <a:ext cx="1336779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19400" y="1676400"/>
                <a:ext cx="12192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38600" y="1676400"/>
                <a:ext cx="11430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81600" y="1676400"/>
                <a:ext cx="10668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248400" y="1676400"/>
                <a:ext cx="13716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620000" y="1676400"/>
                <a:ext cx="13716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841323" y="3753753"/>
              <a:ext cx="6989837" cy="1696901"/>
              <a:chOff x="1905000" y="3581400"/>
              <a:chExt cx="6989837" cy="1696901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05000" y="3581400"/>
                <a:ext cx="1577340" cy="1696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482340" y="3581400"/>
                <a:ext cx="1453123" cy="1696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935463" y="3581400"/>
                <a:ext cx="822960" cy="1696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758423" y="3581400"/>
                <a:ext cx="762000" cy="1696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520423" y="3581400"/>
                <a:ext cx="947177" cy="1696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467600" y="3581400"/>
                <a:ext cx="1427237" cy="1696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11580" y="3129443"/>
              <a:ext cx="10972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60</a:t>
              </a:r>
              <a:r>
                <a:rPr lang="en-US" dirty="0" smtClean="0">
                  <a:latin typeface="Calibri"/>
                  <a:cs typeface="Calibri"/>
                </a:rPr>
                <a:t>°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Calibri"/>
                </a:rPr>
                <a:t>0.5 in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532118" y="3129443"/>
              <a:ext cx="12344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Calibri"/>
                </a:rPr>
                <a:t>300</a:t>
              </a:r>
              <a:r>
                <a:rPr lang="en-US" dirty="0" smtClean="0">
                  <a:latin typeface="Calibri"/>
                  <a:cs typeface="Calibri"/>
                </a:rPr>
                <a:t>°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Calibri"/>
                </a:rPr>
                <a:t>0.5 in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8859" y="3129443"/>
              <a:ext cx="1028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Calibri"/>
                </a:rPr>
                <a:t>120</a:t>
              </a:r>
              <a:r>
                <a:rPr lang="en-US" dirty="0" smtClean="0">
                  <a:latin typeface="Calibri"/>
                  <a:cs typeface="Calibri"/>
                </a:rPr>
                <a:t>°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Calibri"/>
                </a:rPr>
                <a:t>1.1 in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97679" y="3129443"/>
              <a:ext cx="1234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Calibri"/>
                </a:rPr>
                <a:t>240</a:t>
              </a:r>
              <a:r>
                <a:rPr lang="en-US" dirty="0" smtClean="0">
                  <a:latin typeface="Calibri"/>
                  <a:cs typeface="Calibri"/>
                </a:rPr>
                <a:t>°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Calibri"/>
                </a:rPr>
                <a:t>1.1 in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37559" y="3129443"/>
              <a:ext cx="960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Calibri"/>
                </a:rPr>
                <a:t>180</a:t>
              </a:r>
              <a:r>
                <a:rPr lang="en-US" dirty="0" smtClean="0">
                  <a:latin typeface="Calibri"/>
                  <a:cs typeface="Calibri"/>
                </a:rPr>
                <a:t>°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Calibri"/>
                </a:rPr>
                <a:t>1.5 in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8477" y="3129443"/>
              <a:ext cx="12031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r>
                <a:rPr lang="en-US" dirty="0" smtClean="0">
                  <a:latin typeface="Calibri"/>
                  <a:cs typeface="Calibri"/>
                </a:rPr>
                <a:t>°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Calibri"/>
                </a:rPr>
                <a:t>0.2 in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97946" y="1298961"/>
              <a:ext cx="1745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CH Technology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48969" y="5664437"/>
              <a:ext cx="2351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Conventional Charge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9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9497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Consistent Hole Market Trend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450" y="1060311"/>
            <a:ext cx="523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Growth in a Down Market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766027"/>
              </p:ext>
            </p:extLst>
          </p:nvPr>
        </p:nvGraphicFramePr>
        <p:xfrm>
          <a:off x="654698" y="1720391"/>
          <a:ext cx="10882604" cy="379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450" y="5968381"/>
            <a:ext cx="1078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 Technology has seen significant growth despite a 50% reduction in the overall charge market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31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84457" y="6545790"/>
            <a:ext cx="4317093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Advancing Consistent Hole Charge Technology to Improve Well Productivity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927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Consistent Hole System Growth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24" y="5629827"/>
            <a:ext cx="7436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Exponential growth in availability of CH perforating systems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Growth driven by market demand for efficient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16-10 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560320"/>
              </p:ext>
            </p:extLst>
          </p:nvPr>
        </p:nvGraphicFramePr>
        <p:xfrm>
          <a:off x="381000" y="1213091"/>
          <a:ext cx="11384902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91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Theme</Template>
  <TotalTime>56</TotalTime>
  <Words>1476</Words>
  <Application>Microsoft Office PowerPoint</Application>
  <PresentationFormat>Custom</PresentationFormat>
  <Paragraphs>389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Powerpoint Theme</vt:lpstr>
      <vt:lpstr>International Perforating Symposium (IPS)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Consistent Hole Charge Technology to Improve Well Productivity</dc:title>
  <dc:creator>Chris Sokolove</dc:creator>
  <cp:lastModifiedBy>Heath.Bentley</cp:lastModifiedBy>
  <cp:revision>5</cp:revision>
  <dcterms:created xsi:type="dcterms:W3CDTF">2016-04-29T12:50:30Z</dcterms:created>
  <dcterms:modified xsi:type="dcterms:W3CDTF">2016-05-13T13:56:17Z</dcterms:modified>
</cp:coreProperties>
</file>